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1"/>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x="18288000" cy="10287000"/>
  <p:notesSz cx="6858000" cy="9144000"/>
  <p:embeddedFontLst>
    <p:embeddedFont>
      <p:font typeface="Playfair Display" charset="1" panose="00000000000000000000"/>
      <p:regular r:id="rId24"/>
    </p:embeddedFont>
    <p:embeddedFont>
      <p:font typeface="Playfair Display Italics" charset="1" panose="00000000000000000000"/>
      <p:regular r:id="rId25"/>
    </p:embeddedFont>
    <p:embeddedFont>
      <p:font typeface="Playfair Display Bold" charset="1" panose="00000000000000000000"/>
      <p:regular r:id="rId27"/>
    </p:embeddedFont>
    <p:embeddedFont>
      <p:font typeface="Montserrat Italics" charset="1" panose="00000500000000000000"/>
      <p:regular r:id="rId28"/>
    </p:embeddedFont>
    <p:embeddedFont>
      <p:font typeface="Montserrat" charset="1" panose="00000500000000000000"/>
      <p:regular r:id="rId30"/>
    </p:embeddedFont>
    <p:embeddedFont>
      <p:font typeface="Montserrat Medium" charset="1" panose="00000600000000000000"/>
      <p:regular r:id="rId31"/>
    </p:embeddedFont>
    <p:embeddedFont>
      <p:font typeface="Montserrat Bold" charset="1" panose="0000080000000000000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notesMasters/notesMaster1.xml" Type="http://schemas.openxmlformats.org/officeDocument/2006/relationships/notesMaster"/><Relationship Id="rId22" Target="theme/theme2.xml" Type="http://schemas.openxmlformats.org/officeDocument/2006/relationships/theme"/><Relationship Id="rId23" Target="notesSlides/notesSlide1.xml" Type="http://schemas.openxmlformats.org/officeDocument/2006/relationships/notesSlide"/><Relationship Id="rId24" Target="fonts/font24.fntdata" Type="http://schemas.openxmlformats.org/officeDocument/2006/relationships/font"/><Relationship Id="rId25" Target="fonts/font25.fntdata" Type="http://schemas.openxmlformats.org/officeDocument/2006/relationships/font"/><Relationship Id="rId26" Target="notesSlides/notesSlide2.xml" Type="http://schemas.openxmlformats.org/officeDocument/2006/relationships/notesSlide"/><Relationship Id="rId27" Target="fonts/font27.fntdata" Type="http://schemas.openxmlformats.org/officeDocument/2006/relationships/font"/><Relationship Id="rId28" Target="fonts/font28.fntdata" Type="http://schemas.openxmlformats.org/officeDocument/2006/relationships/font"/><Relationship Id="rId29" Target="notesSlides/notesSlide3.xml" Type="http://schemas.openxmlformats.org/officeDocument/2006/relationships/notesSlide"/><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notesSlides/notesSlide4.xml" Type="http://schemas.openxmlformats.org/officeDocument/2006/relationships/notesSlide"/><Relationship Id="rId33" Target="fonts/font33.fntdata" Type="http://schemas.openxmlformats.org/officeDocument/2006/relationships/font"/><Relationship Id="rId34" Target="notesSlides/notesSlide5.xml" Type="http://schemas.openxmlformats.org/officeDocument/2006/relationships/notesSlide"/><Relationship Id="rId35" Target="notesSlides/notesSlide6.xml" Type="http://schemas.openxmlformats.org/officeDocument/2006/relationships/notesSlide"/><Relationship Id="rId36" Target="notesSlides/notesSlide7.xml" Type="http://schemas.openxmlformats.org/officeDocument/2006/relationships/notesSlide"/><Relationship Id="rId37" Target="notesSlides/notesSlide8.xml" Type="http://schemas.openxmlformats.org/officeDocument/2006/relationships/notesSlide"/><Relationship Id="rId38" Target="notesSlides/notesSlide9.xml" Type="http://schemas.openxmlformats.org/officeDocument/2006/relationships/notesSlide"/><Relationship Id="rId39" Target="notesSlides/notesSlide10.xml" Type="http://schemas.openxmlformats.org/officeDocument/2006/relationships/notesSlide"/><Relationship Id="rId4" Target="theme/theme1.xml" Type="http://schemas.openxmlformats.org/officeDocument/2006/relationships/theme"/><Relationship Id="rId40" Target="notesSlides/notesSlide11.xml" Type="http://schemas.openxmlformats.org/officeDocument/2006/relationships/notesSlide"/><Relationship Id="rId41" Target="notesSlides/notesSlide12.xml" Type="http://schemas.openxmlformats.org/officeDocument/2006/relationships/notesSlide"/><Relationship Id="rId42" Target="notesSlides/notesSlide13.xml" Type="http://schemas.openxmlformats.org/officeDocument/2006/relationships/notesSlide"/><Relationship Id="rId43" Target="notesSlides/notesSlide14.xml" Type="http://schemas.openxmlformats.org/officeDocument/2006/relationships/notesSlid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jpeg" Type="http://schemas.openxmlformats.org/officeDocument/2006/relationships/image"/><Relationship Id="rId4"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4.png" Type="http://schemas.openxmlformats.org/officeDocument/2006/relationships/image"/><Relationship Id="rId4" Target="../media/image8.png" Type="http://schemas.openxmlformats.org/officeDocument/2006/relationships/image"/><Relationship Id="rId5" Target="../media/image27.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28.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29.jpeg" Type="http://schemas.openxmlformats.org/officeDocument/2006/relationships/image"/><Relationship Id="rId4" Target="../media/image30.png" Type="http://schemas.openxmlformats.org/officeDocument/2006/relationships/image"/><Relationship Id="rId5" Target="../media/image11.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2.png" Type="http://schemas.openxmlformats.org/officeDocument/2006/relationships/image"/><Relationship Id="rId4" Target="../media/image31.png" Type="http://schemas.openxmlformats.org/officeDocument/2006/relationships/image"/><Relationship Id="rId5" Target="../media/image32.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33.png" Type="http://schemas.openxmlformats.org/officeDocument/2006/relationships/image"/><Relationship Id="rId4" Target="../media/image34.png" Type="http://schemas.openxmlformats.org/officeDocument/2006/relationships/image"/><Relationship Id="rId5" Target="../media/image35.png" Type="http://schemas.openxmlformats.org/officeDocument/2006/relationships/image"/><Relationship Id="rId6" Target="../media/image36.png" Type="http://schemas.openxmlformats.org/officeDocument/2006/relationships/image"/><Relationship Id="rId7" Target="../media/image37.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3.jpe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4.png" Type="http://schemas.openxmlformats.org/officeDocument/2006/relationships/image"/><Relationship Id="rId4" Target="../media/image8.png" Type="http://schemas.openxmlformats.org/officeDocument/2006/relationships/image"/><Relationship Id="rId5" Target="../media/image9.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10.png" Type="http://schemas.openxmlformats.org/officeDocument/2006/relationships/image"/><Relationship Id="rId4" Target="../media/image11.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12.jpeg" Type="http://schemas.openxmlformats.org/officeDocument/2006/relationships/image"/><Relationship Id="rId4" Target="../media/image4.png" Type="http://schemas.openxmlformats.org/officeDocument/2006/relationships/image"/><Relationship Id="rId5" Target="../media/image11.png" Type="http://schemas.openxmlformats.org/officeDocument/2006/relationships/image"/><Relationship Id="rId6" Target="../media/image13.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14.png" Type="http://schemas.openxmlformats.org/officeDocument/2006/relationships/image"/><Relationship Id="rId4" Target="../media/image8.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15.jpeg" Type="http://schemas.openxmlformats.org/officeDocument/2006/relationships/image"/><Relationship Id="rId4" Target="../media/image4.pn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5.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png" Type="http://schemas.openxmlformats.org/officeDocument/2006/relationships/image"/><Relationship Id="rId11" Target="../media/image23.png" Type="http://schemas.openxmlformats.org/officeDocument/2006/relationships/image"/><Relationship Id="rId12" Target="../media/image24.png" Type="http://schemas.openxmlformats.org/officeDocument/2006/relationships/image"/><Relationship Id="rId13" Target="../media/image25.png" Type="http://schemas.openxmlformats.org/officeDocument/2006/relationships/image"/><Relationship Id="rId2" Target="../notesSlides/notesSlide8.xml" Type="http://schemas.openxmlformats.org/officeDocument/2006/relationships/notesSlide"/><Relationship Id="rId3" Target="../media/image16.jpeg" Type="http://schemas.openxmlformats.org/officeDocument/2006/relationships/image"/><Relationship Id="rId4" Target="../media/image4.png" Type="http://schemas.openxmlformats.org/officeDocument/2006/relationships/image"/><Relationship Id="rId5" Target="../media/image17.png" Type="http://schemas.openxmlformats.org/officeDocument/2006/relationships/image"/><Relationship Id="rId6" Target="../media/image18.svg" Type="http://schemas.openxmlformats.org/officeDocument/2006/relationships/image"/><Relationship Id="rId7" Target="../media/image19.png" Type="http://schemas.openxmlformats.org/officeDocument/2006/relationships/image"/><Relationship Id="rId8" Target="../media/image20.png" Type="http://schemas.openxmlformats.org/officeDocument/2006/relationships/image"/><Relationship Id="rId9" Target="../media/image21.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26.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9222" r="0" b="-9222"/>
            </a:stretch>
          </a:blipFill>
        </p:spPr>
      </p:sp>
      <p:sp>
        <p:nvSpPr>
          <p:cNvPr name="TextBox 3" id="3"/>
          <p:cNvSpPr txBox="true"/>
          <p:nvPr/>
        </p:nvSpPr>
        <p:spPr>
          <a:xfrm rot="0">
            <a:off x="5040987" y="5577881"/>
            <a:ext cx="8206026" cy="1393327"/>
          </a:xfrm>
          <a:prstGeom prst="rect">
            <a:avLst/>
          </a:prstGeom>
        </p:spPr>
        <p:txBody>
          <a:bodyPr anchor="t" rtlCol="false" tIns="0" lIns="0" bIns="0" rIns="0">
            <a:spAutoFit/>
          </a:bodyPr>
          <a:lstStyle/>
          <a:p>
            <a:pPr algn="ctr">
              <a:lnSpc>
                <a:spcPts val="12177"/>
              </a:lnSpc>
            </a:pPr>
            <a:r>
              <a:rPr lang="en-US" sz="9225">
                <a:solidFill>
                  <a:srgbClr val="3C3C3B"/>
                </a:solidFill>
                <a:latin typeface="Playfair Display"/>
                <a:ea typeface="Playfair Display"/>
                <a:cs typeface="Playfair Display"/>
                <a:sym typeface="Playfair Display"/>
              </a:rPr>
              <a:t>Johanna Coach</a:t>
            </a:r>
          </a:p>
        </p:txBody>
      </p:sp>
      <p:sp>
        <p:nvSpPr>
          <p:cNvPr name="TextBox 4" id="4"/>
          <p:cNvSpPr txBox="true"/>
          <p:nvPr/>
        </p:nvSpPr>
        <p:spPr>
          <a:xfrm rot="0">
            <a:off x="7229475" y="6924849"/>
            <a:ext cx="3829050" cy="859107"/>
          </a:xfrm>
          <a:prstGeom prst="rect">
            <a:avLst/>
          </a:prstGeom>
        </p:spPr>
        <p:txBody>
          <a:bodyPr anchor="t" rtlCol="false" tIns="0" lIns="0" bIns="0" rIns="0">
            <a:spAutoFit/>
          </a:bodyPr>
          <a:lstStyle/>
          <a:p>
            <a:pPr algn="ctr">
              <a:lnSpc>
                <a:spcPts val="6046"/>
              </a:lnSpc>
            </a:pPr>
            <a:r>
              <a:rPr lang="en-US" sz="3150" i="true">
                <a:solidFill>
                  <a:srgbClr val="C5A059">
                    <a:alpha val="98824"/>
                  </a:srgbClr>
                </a:solidFill>
                <a:latin typeface="Playfair Display Italics"/>
                <a:ea typeface="Playfair Display Italics"/>
                <a:cs typeface="Playfair Display Italics"/>
                <a:sym typeface="Playfair Display Italics"/>
              </a:rPr>
              <a:t>Coaching &amp; Hypnose</a:t>
            </a:r>
          </a:p>
        </p:txBody>
      </p:sp>
      <p:sp>
        <p:nvSpPr>
          <p:cNvPr name="TextBox 5" id="5"/>
          <p:cNvSpPr txBox="true"/>
          <p:nvPr/>
        </p:nvSpPr>
        <p:spPr>
          <a:xfrm rot="0">
            <a:off x="5950744" y="8117993"/>
            <a:ext cx="6386512" cy="794299"/>
          </a:xfrm>
          <a:prstGeom prst="rect">
            <a:avLst/>
          </a:prstGeom>
        </p:spPr>
        <p:txBody>
          <a:bodyPr anchor="t" rtlCol="false" tIns="0" lIns="0" bIns="0" rIns="0">
            <a:spAutoFit/>
          </a:bodyPr>
          <a:lstStyle/>
          <a:p>
            <a:pPr algn="ctr">
              <a:lnSpc>
                <a:spcPts val="5616"/>
              </a:lnSpc>
            </a:pPr>
            <a:r>
              <a:rPr lang="en-US" sz="2925" i="true">
                <a:solidFill>
                  <a:srgbClr val="3C3C3B"/>
                </a:solidFill>
                <a:latin typeface="Playfair Display Italics"/>
                <a:ea typeface="Playfair Display Italics"/>
                <a:cs typeface="Playfair Display Italics"/>
                <a:sym typeface="Playfair Display Italics"/>
              </a:rPr>
              <a:t>„Verstehen was war – Gestalten was ist“</a:t>
            </a:r>
          </a:p>
        </p:txBody>
      </p:sp>
      <p:sp>
        <p:nvSpPr>
          <p:cNvPr name="Freeform 6" id="6"/>
          <p:cNvSpPr/>
          <p:nvPr/>
        </p:nvSpPr>
        <p:spPr>
          <a:xfrm flipH="false" flipV="false" rot="0">
            <a:off x="5129750" y="-1057293"/>
            <a:ext cx="8028501" cy="8028501"/>
          </a:xfrm>
          <a:custGeom>
            <a:avLst/>
            <a:gdLst/>
            <a:ahLst/>
            <a:cxnLst/>
            <a:rect r="r" b="b" t="t" l="l"/>
            <a:pathLst>
              <a:path h="8028501" w="8028501">
                <a:moveTo>
                  <a:pt x="0" y="0"/>
                </a:moveTo>
                <a:lnTo>
                  <a:pt x="8028500" y="0"/>
                </a:lnTo>
                <a:lnTo>
                  <a:pt x="8028500" y="8028501"/>
                </a:lnTo>
                <a:lnTo>
                  <a:pt x="0" y="8028501"/>
                </a:lnTo>
                <a:lnTo>
                  <a:pt x="0" y="0"/>
                </a:lnTo>
                <a:close/>
              </a:path>
            </a:pathLst>
          </a:custGeom>
          <a:blipFill>
            <a:blip r:embed="rId4"/>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DF7F2"/>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descr="image.png"/>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stretch>
                <a:fillRect l="0" t="0" r="0" b="0"/>
              </a:stretch>
            </a:blipFill>
          </p:spPr>
        </p:sp>
      </p:grpSp>
      <p:sp>
        <p:nvSpPr>
          <p:cNvPr name="TextBox 4" id="4"/>
          <p:cNvSpPr txBox="true"/>
          <p:nvPr/>
        </p:nvSpPr>
        <p:spPr>
          <a:xfrm rot="0">
            <a:off x="1143000" y="3709987"/>
            <a:ext cx="7572375" cy="1076325"/>
          </a:xfrm>
          <a:prstGeom prst="rect">
            <a:avLst/>
          </a:prstGeom>
        </p:spPr>
        <p:txBody>
          <a:bodyPr anchor="t" rtlCol="false" tIns="0" lIns="0" bIns="0" rIns="0">
            <a:spAutoFit/>
          </a:bodyPr>
          <a:lstStyle/>
          <a:p>
            <a:pPr algn="l">
              <a:lnSpc>
                <a:spcPts val="4320"/>
              </a:lnSpc>
            </a:pPr>
            <a:r>
              <a:rPr lang="en-US" sz="2250">
                <a:solidFill>
                  <a:srgbClr val="6B6B69"/>
                </a:solidFill>
                <a:latin typeface="Montserrat"/>
                <a:ea typeface="Montserrat"/>
                <a:cs typeface="Montserrat"/>
                <a:sym typeface="Montserrat"/>
              </a:rPr>
              <a:t>In meiner Ausbildung vertiefe ich das Verständnis für die Ganzheitlichkeit des Körpers:</a:t>
            </a:r>
          </a:p>
        </p:txBody>
      </p:sp>
      <p:sp>
        <p:nvSpPr>
          <p:cNvPr name="TextBox 5" id="5"/>
          <p:cNvSpPr txBox="true"/>
          <p:nvPr/>
        </p:nvSpPr>
        <p:spPr>
          <a:xfrm rot="0">
            <a:off x="1143000" y="6767513"/>
            <a:ext cx="7572375" cy="1076325"/>
          </a:xfrm>
          <a:prstGeom prst="rect">
            <a:avLst/>
          </a:prstGeom>
        </p:spPr>
        <p:txBody>
          <a:bodyPr anchor="t" rtlCol="false" tIns="0" lIns="0" bIns="0" rIns="0">
            <a:spAutoFit/>
          </a:bodyPr>
          <a:lstStyle/>
          <a:p>
            <a:pPr algn="l">
              <a:lnSpc>
                <a:spcPts val="4320"/>
              </a:lnSpc>
            </a:pPr>
            <a:r>
              <a:rPr lang="en-US" sz="2250">
                <a:solidFill>
                  <a:srgbClr val="6B6B69"/>
                </a:solidFill>
                <a:latin typeface="Montserrat"/>
                <a:ea typeface="Montserrat"/>
                <a:cs typeface="Montserrat"/>
                <a:sym typeface="Montserrat"/>
              </a:rPr>
              <a:t>So entsteht eine fundierte Brücke zwischen mentaler und körperlicher Gesundheit.</a:t>
            </a:r>
          </a:p>
        </p:txBody>
      </p:sp>
      <p:sp>
        <p:nvSpPr>
          <p:cNvPr name="TextBox 6" id="6"/>
          <p:cNvSpPr txBox="true"/>
          <p:nvPr/>
        </p:nvSpPr>
        <p:spPr>
          <a:xfrm rot="0">
            <a:off x="1785938" y="4991100"/>
            <a:ext cx="6929438" cy="366713"/>
          </a:xfrm>
          <a:prstGeom prst="rect">
            <a:avLst/>
          </a:prstGeom>
        </p:spPr>
        <p:txBody>
          <a:bodyPr anchor="t" rtlCol="false" tIns="0" lIns="0" bIns="0" rIns="0">
            <a:spAutoFit/>
          </a:bodyPr>
          <a:lstStyle/>
          <a:p>
            <a:pPr algn="l">
              <a:lnSpc>
                <a:spcPts val="2835"/>
              </a:lnSpc>
            </a:pPr>
            <a:r>
              <a:rPr lang="en-US" sz="2362">
                <a:solidFill>
                  <a:srgbClr val="6B6B69"/>
                </a:solidFill>
                <a:latin typeface="Montserrat"/>
                <a:ea typeface="Montserrat"/>
                <a:cs typeface="Montserrat"/>
                <a:sym typeface="Montserrat"/>
              </a:rPr>
              <a:t>Einfluss von Gedanken &amp; Emotionen</a:t>
            </a:r>
          </a:p>
        </p:txBody>
      </p:sp>
      <p:sp>
        <p:nvSpPr>
          <p:cNvPr name="TextBox 7" id="7"/>
          <p:cNvSpPr txBox="true"/>
          <p:nvPr/>
        </p:nvSpPr>
        <p:spPr>
          <a:xfrm rot="0">
            <a:off x="1785938" y="5634037"/>
            <a:ext cx="6929438" cy="366713"/>
          </a:xfrm>
          <a:prstGeom prst="rect">
            <a:avLst/>
          </a:prstGeom>
        </p:spPr>
        <p:txBody>
          <a:bodyPr anchor="t" rtlCol="false" tIns="0" lIns="0" bIns="0" rIns="0">
            <a:spAutoFit/>
          </a:bodyPr>
          <a:lstStyle/>
          <a:p>
            <a:pPr algn="l">
              <a:lnSpc>
                <a:spcPts val="2835"/>
              </a:lnSpc>
            </a:pPr>
            <a:r>
              <a:rPr lang="en-US" sz="2362">
                <a:solidFill>
                  <a:srgbClr val="6B6B69"/>
                </a:solidFill>
                <a:latin typeface="Montserrat"/>
                <a:ea typeface="Montserrat"/>
                <a:cs typeface="Montserrat"/>
                <a:sym typeface="Montserrat"/>
              </a:rPr>
              <a:t>Hormonelle &amp; physiologische Prozesse</a:t>
            </a:r>
          </a:p>
        </p:txBody>
      </p:sp>
      <p:sp>
        <p:nvSpPr>
          <p:cNvPr name="TextBox 8" id="8"/>
          <p:cNvSpPr txBox="true"/>
          <p:nvPr/>
        </p:nvSpPr>
        <p:spPr>
          <a:xfrm rot="0">
            <a:off x="1785938" y="6276975"/>
            <a:ext cx="6929438" cy="366713"/>
          </a:xfrm>
          <a:prstGeom prst="rect">
            <a:avLst/>
          </a:prstGeom>
        </p:spPr>
        <p:txBody>
          <a:bodyPr anchor="t" rtlCol="false" tIns="0" lIns="0" bIns="0" rIns="0">
            <a:spAutoFit/>
          </a:bodyPr>
          <a:lstStyle/>
          <a:p>
            <a:pPr algn="l">
              <a:lnSpc>
                <a:spcPts val="2835"/>
              </a:lnSpc>
            </a:pPr>
            <a:r>
              <a:rPr lang="en-US" sz="2362">
                <a:solidFill>
                  <a:srgbClr val="6B6B69"/>
                </a:solidFill>
                <a:latin typeface="Montserrat"/>
                <a:ea typeface="Montserrat"/>
                <a:cs typeface="Montserrat"/>
                <a:sym typeface="Montserrat"/>
              </a:rPr>
              <a:t>Vitalstoffe &amp; Organfunktion</a:t>
            </a:r>
          </a:p>
        </p:txBody>
      </p:sp>
      <p:sp>
        <p:nvSpPr>
          <p:cNvPr name="TextBox 9" id="9"/>
          <p:cNvSpPr txBox="true"/>
          <p:nvPr/>
        </p:nvSpPr>
        <p:spPr>
          <a:xfrm rot="0">
            <a:off x="1143000" y="857250"/>
            <a:ext cx="16802100" cy="857250"/>
          </a:xfrm>
          <a:prstGeom prst="rect">
            <a:avLst/>
          </a:prstGeom>
        </p:spPr>
        <p:txBody>
          <a:bodyPr anchor="t" rtlCol="false" tIns="0" lIns="0" bIns="0" rIns="0">
            <a:spAutoFit/>
          </a:bodyPr>
          <a:lstStyle/>
          <a:p>
            <a:pPr algn="l">
              <a:lnSpc>
                <a:spcPts val="5940"/>
              </a:lnSpc>
            </a:pPr>
            <a:r>
              <a:rPr lang="en-US" sz="4950">
                <a:solidFill>
                  <a:srgbClr val="C5A059"/>
                </a:solidFill>
                <a:latin typeface="Playfair Display"/>
                <a:ea typeface="Playfair Display"/>
                <a:cs typeface="Playfair Display"/>
                <a:sym typeface="Playfair Display"/>
              </a:rPr>
              <a:t>Ausbildung zur Heilpraktikerin</a:t>
            </a:r>
          </a:p>
        </p:txBody>
      </p:sp>
      <p:grpSp>
        <p:nvGrpSpPr>
          <p:cNvPr name="Group 10" id="10"/>
          <p:cNvGrpSpPr/>
          <p:nvPr/>
        </p:nvGrpSpPr>
        <p:grpSpPr>
          <a:xfrm rot="0">
            <a:off x="1143000" y="1914525"/>
            <a:ext cx="16002000" cy="14288"/>
            <a:chOff x="0" y="0"/>
            <a:chExt cx="21336000" cy="19050"/>
          </a:xfrm>
        </p:grpSpPr>
        <p:sp>
          <p:nvSpPr>
            <p:cNvPr name="Freeform 11" id="11"/>
            <p:cNvSpPr/>
            <p:nvPr/>
          </p:nvSpPr>
          <p:spPr>
            <a:xfrm flipH="false" flipV="false" rot="0">
              <a:off x="0" y="0"/>
              <a:ext cx="21336000" cy="19050"/>
            </a:xfrm>
            <a:custGeom>
              <a:avLst/>
              <a:gdLst/>
              <a:ahLst/>
              <a:cxnLst/>
              <a:rect r="r" b="b" t="t" l="l"/>
              <a:pathLst>
                <a:path h="19050" w="21336000">
                  <a:moveTo>
                    <a:pt x="0" y="0"/>
                  </a:moveTo>
                  <a:lnTo>
                    <a:pt x="21336000" y="0"/>
                  </a:lnTo>
                  <a:lnTo>
                    <a:pt x="21336000" y="19050"/>
                  </a:lnTo>
                  <a:lnTo>
                    <a:pt x="0" y="19050"/>
                  </a:lnTo>
                  <a:close/>
                </a:path>
              </a:pathLst>
            </a:custGeom>
            <a:solidFill>
              <a:srgbClr val="C5A059"/>
            </a:solidFill>
          </p:spPr>
        </p:sp>
      </p:grpSp>
      <p:grpSp>
        <p:nvGrpSpPr>
          <p:cNvPr name="Group 12" id="12"/>
          <p:cNvGrpSpPr/>
          <p:nvPr/>
        </p:nvGrpSpPr>
        <p:grpSpPr>
          <a:xfrm rot="0">
            <a:off x="1143000" y="5000625"/>
            <a:ext cx="342900" cy="371475"/>
            <a:chOff x="0" y="0"/>
            <a:chExt cx="457200" cy="495300"/>
          </a:xfrm>
        </p:grpSpPr>
        <p:sp>
          <p:nvSpPr>
            <p:cNvPr name="Freeform 13" id="13" descr="image.png"/>
            <p:cNvSpPr/>
            <p:nvPr/>
          </p:nvSpPr>
          <p:spPr>
            <a:xfrm flipH="false" flipV="false" rot="0">
              <a:off x="0" y="0"/>
              <a:ext cx="457200" cy="495300"/>
            </a:xfrm>
            <a:custGeom>
              <a:avLst/>
              <a:gdLst/>
              <a:ahLst/>
              <a:cxnLst/>
              <a:rect r="r" b="b" t="t" l="l"/>
              <a:pathLst>
                <a:path h="495300" w="457200">
                  <a:moveTo>
                    <a:pt x="0" y="0"/>
                  </a:moveTo>
                  <a:lnTo>
                    <a:pt x="457200" y="0"/>
                  </a:lnTo>
                  <a:lnTo>
                    <a:pt x="457200" y="495300"/>
                  </a:lnTo>
                  <a:lnTo>
                    <a:pt x="0" y="495300"/>
                  </a:lnTo>
                  <a:lnTo>
                    <a:pt x="0" y="0"/>
                  </a:lnTo>
                  <a:close/>
                </a:path>
              </a:pathLst>
            </a:custGeom>
            <a:blipFill>
              <a:blip r:embed="rId4"/>
              <a:stretch>
                <a:fillRect l="0" t="0" r="0" b="0"/>
              </a:stretch>
            </a:blipFill>
          </p:spPr>
        </p:sp>
      </p:grpSp>
      <p:grpSp>
        <p:nvGrpSpPr>
          <p:cNvPr name="Group 14" id="14"/>
          <p:cNvGrpSpPr/>
          <p:nvPr/>
        </p:nvGrpSpPr>
        <p:grpSpPr>
          <a:xfrm rot="0">
            <a:off x="1143000" y="5643562"/>
            <a:ext cx="342900" cy="371475"/>
            <a:chOff x="0" y="0"/>
            <a:chExt cx="457200" cy="495300"/>
          </a:xfrm>
        </p:grpSpPr>
        <p:sp>
          <p:nvSpPr>
            <p:cNvPr name="Freeform 15" id="15" descr="image.png"/>
            <p:cNvSpPr/>
            <p:nvPr/>
          </p:nvSpPr>
          <p:spPr>
            <a:xfrm flipH="false" flipV="false" rot="0">
              <a:off x="0" y="0"/>
              <a:ext cx="457200" cy="495300"/>
            </a:xfrm>
            <a:custGeom>
              <a:avLst/>
              <a:gdLst/>
              <a:ahLst/>
              <a:cxnLst/>
              <a:rect r="r" b="b" t="t" l="l"/>
              <a:pathLst>
                <a:path h="495300" w="457200">
                  <a:moveTo>
                    <a:pt x="0" y="0"/>
                  </a:moveTo>
                  <a:lnTo>
                    <a:pt x="457200" y="0"/>
                  </a:lnTo>
                  <a:lnTo>
                    <a:pt x="457200" y="495300"/>
                  </a:lnTo>
                  <a:lnTo>
                    <a:pt x="0" y="495300"/>
                  </a:lnTo>
                  <a:lnTo>
                    <a:pt x="0" y="0"/>
                  </a:lnTo>
                  <a:close/>
                </a:path>
              </a:pathLst>
            </a:custGeom>
            <a:blipFill>
              <a:blip r:embed="rId4"/>
              <a:stretch>
                <a:fillRect l="0" t="0" r="0" b="0"/>
              </a:stretch>
            </a:blipFill>
          </p:spPr>
        </p:sp>
      </p:grpSp>
      <p:grpSp>
        <p:nvGrpSpPr>
          <p:cNvPr name="Group 16" id="16"/>
          <p:cNvGrpSpPr/>
          <p:nvPr/>
        </p:nvGrpSpPr>
        <p:grpSpPr>
          <a:xfrm rot="0">
            <a:off x="1143000" y="6286500"/>
            <a:ext cx="342900" cy="371475"/>
            <a:chOff x="0" y="0"/>
            <a:chExt cx="457200" cy="495300"/>
          </a:xfrm>
        </p:grpSpPr>
        <p:sp>
          <p:nvSpPr>
            <p:cNvPr name="Freeform 17" id="17" descr="image.png"/>
            <p:cNvSpPr/>
            <p:nvPr/>
          </p:nvSpPr>
          <p:spPr>
            <a:xfrm flipH="false" flipV="false" rot="0">
              <a:off x="0" y="0"/>
              <a:ext cx="457200" cy="495300"/>
            </a:xfrm>
            <a:custGeom>
              <a:avLst/>
              <a:gdLst/>
              <a:ahLst/>
              <a:cxnLst/>
              <a:rect r="r" b="b" t="t" l="l"/>
              <a:pathLst>
                <a:path h="495300" w="457200">
                  <a:moveTo>
                    <a:pt x="0" y="0"/>
                  </a:moveTo>
                  <a:lnTo>
                    <a:pt x="457200" y="0"/>
                  </a:lnTo>
                  <a:lnTo>
                    <a:pt x="457200" y="495300"/>
                  </a:lnTo>
                  <a:lnTo>
                    <a:pt x="0" y="495300"/>
                  </a:lnTo>
                  <a:lnTo>
                    <a:pt x="0" y="0"/>
                  </a:lnTo>
                  <a:close/>
                </a:path>
              </a:pathLst>
            </a:custGeom>
            <a:blipFill>
              <a:blip r:embed="rId4"/>
              <a:stretch>
                <a:fillRect l="0" t="0" r="0" b="0"/>
              </a:stretch>
            </a:blipFill>
          </p:spPr>
        </p:sp>
      </p:grpSp>
      <p:grpSp>
        <p:nvGrpSpPr>
          <p:cNvPr name="Group 18" id="18"/>
          <p:cNvGrpSpPr/>
          <p:nvPr/>
        </p:nvGrpSpPr>
        <p:grpSpPr>
          <a:xfrm rot="0">
            <a:off x="9572625" y="2058038"/>
            <a:ext cx="7572375" cy="7528246"/>
            <a:chOff x="0" y="0"/>
            <a:chExt cx="10096500" cy="10037661"/>
          </a:xfrm>
        </p:grpSpPr>
        <p:sp>
          <p:nvSpPr>
            <p:cNvPr name="Freeform 19" id="19"/>
            <p:cNvSpPr/>
            <p:nvPr/>
          </p:nvSpPr>
          <p:spPr>
            <a:xfrm flipH="false" flipV="false" rot="0">
              <a:off x="0" y="0"/>
              <a:ext cx="10096500" cy="10037699"/>
            </a:xfrm>
            <a:custGeom>
              <a:avLst/>
              <a:gdLst/>
              <a:ahLst/>
              <a:cxnLst/>
              <a:rect r="r" b="b" t="t" l="l"/>
              <a:pathLst>
                <a:path h="10037699" w="10096500">
                  <a:moveTo>
                    <a:pt x="0" y="0"/>
                  </a:moveTo>
                  <a:lnTo>
                    <a:pt x="10096500" y="0"/>
                  </a:lnTo>
                  <a:lnTo>
                    <a:pt x="10096500" y="10037699"/>
                  </a:lnTo>
                  <a:lnTo>
                    <a:pt x="0" y="10037699"/>
                  </a:lnTo>
                  <a:lnTo>
                    <a:pt x="0" y="0"/>
                  </a:lnTo>
                  <a:close/>
                </a:path>
              </a:pathLst>
            </a:custGeom>
            <a:blipFill>
              <a:blip r:embed="rId5">
                <a:alphaModFix amt="70000"/>
              </a:blip>
              <a:stretch>
                <a:fillRect l="0" t="0" r="0" b="0"/>
              </a:stretch>
            </a:blipFill>
          </p:spPr>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DF7F2"/>
        </a:solidFill>
      </p:bgPr>
    </p:bg>
    <p:spTree>
      <p:nvGrpSpPr>
        <p:cNvPr id="1" name=""/>
        <p:cNvGrpSpPr/>
        <p:nvPr/>
      </p:nvGrpSpPr>
      <p:grpSpPr>
        <a:xfrm>
          <a:off x="0" y="0"/>
          <a:ext cx="0" cy="0"/>
          <a:chOff x="0" y="0"/>
          <a:chExt cx="0" cy="0"/>
        </a:xfrm>
      </p:grpSpPr>
      <p:sp>
        <p:nvSpPr>
          <p:cNvPr name="TextBox 2" id="2"/>
          <p:cNvSpPr txBox="true"/>
          <p:nvPr/>
        </p:nvSpPr>
        <p:spPr>
          <a:xfrm rot="0">
            <a:off x="933596" y="8577999"/>
            <a:ext cx="7572604" cy="844725"/>
          </a:xfrm>
          <a:prstGeom prst="rect">
            <a:avLst/>
          </a:prstGeom>
        </p:spPr>
        <p:txBody>
          <a:bodyPr anchor="t" rtlCol="false" tIns="0" lIns="0" bIns="0" rIns="0">
            <a:spAutoFit/>
          </a:bodyPr>
          <a:lstStyle/>
          <a:p>
            <a:pPr algn="ctr">
              <a:lnSpc>
                <a:spcPts val="5182"/>
              </a:lnSpc>
            </a:pPr>
            <a:r>
              <a:rPr lang="en-US" b="true" sz="2700">
                <a:solidFill>
                  <a:srgbClr val="C5A059"/>
                </a:solidFill>
                <a:latin typeface="Montserrat Medium"/>
                <a:ea typeface="Montserrat Medium"/>
                <a:cs typeface="Montserrat Medium"/>
                <a:sym typeface="Montserrat Medium"/>
              </a:rPr>
              <a:t>Fokus auf den Menschen</a:t>
            </a:r>
          </a:p>
        </p:txBody>
      </p:sp>
      <p:sp>
        <p:nvSpPr>
          <p:cNvPr name="TextBox 3" id="3"/>
          <p:cNvSpPr txBox="true"/>
          <p:nvPr/>
        </p:nvSpPr>
        <p:spPr>
          <a:xfrm rot="0">
            <a:off x="9572625" y="3986212"/>
            <a:ext cx="7950994" cy="571500"/>
          </a:xfrm>
          <a:prstGeom prst="rect">
            <a:avLst/>
          </a:prstGeom>
        </p:spPr>
        <p:txBody>
          <a:bodyPr anchor="t" rtlCol="false" tIns="0" lIns="0" bIns="0" rIns="0">
            <a:spAutoFit/>
          </a:bodyPr>
          <a:lstStyle/>
          <a:p>
            <a:pPr algn="l">
              <a:lnSpc>
                <a:spcPts val="4050"/>
              </a:lnSpc>
            </a:pPr>
            <a:r>
              <a:rPr lang="en-US" b="true" sz="3375">
                <a:solidFill>
                  <a:srgbClr val="3C3C3B"/>
                </a:solidFill>
                <a:latin typeface="Playfair Display Bold"/>
                <a:ea typeface="Playfair Display Bold"/>
                <a:cs typeface="Playfair Display Bold"/>
                <a:sym typeface="Playfair Display Bold"/>
              </a:rPr>
              <a:t>Die Verbindung</a:t>
            </a:r>
          </a:p>
        </p:txBody>
      </p:sp>
      <p:sp>
        <p:nvSpPr>
          <p:cNvPr name="TextBox 4" id="4"/>
          <p:cNvSpPr txBox="true"/>
          <p:nvPr/>
        </p:nvSpPr>
        <p:spPr>
          <a:xfrm rot="0">
            <a:off x="9572625" y="4610100"/>
            <a:ext cx="7572375" cy="1533525"/>
          </a:xfrm>
          <a:prstGeom prst="rect">
            <a:avLst/>
          </a:prstGeom>
        </p:spPr>
        <p:txBody>
          <a:bodyPr anchor="t" rtlCol="false" tIns="0" lIns="0" bIns="0" rIns="0">
            <a:spAutoFit/>
          </a:bodyPr>
          <a:lstStyle/>
          <a:p>
            <a:pPr algn="l">
              <a:lnSpc>
                <a:spcPts val="4320"/>
              </a:lnSpc>
            </a:pPr>
            <a:r>
              <a:rPr lang="en-US" sz="2250">
                <a:solidFill>
                  <a:srgbClr val="6B6B69"/>
                </a:solidFill>
                <a:latin typeface="Montserrat"/>
                <a:ea typeface="Montserrat"/>
                <a:cs typeface="Montserrat"/>
                <a:sym typeface="Montserrat"/>
              </a:rPr>
              <a:t>Wahre Gesundheit entsteht, wenn mentale, emotionale und körperliche Aspekte im Einklang stehen.</a:t>
            </a:r>
          </a:p>
        </p:txBody>
      </p:sp>
      <p:sp>
        <p:nvSpPr>
          <p:cNvPr name="TextBox 5" id="5"/>
          <p:cNvSpPr txBox="true"/>
          <p:nvPr/>
        </p:nvSpPr>
        <p:spPr>
          <a:xfrm rot="0">
            <a:off x="9572625" y="6196013"/>
            <a:ext cx="7572375" cy="1533525"/>
          </a:xfrm>
          <a:prstGeom prst="rect">
            <a:avLst/>
          </a:prstGeom>
        </p:spPr>
        <p:txBody>
          <a:bodyPr anchor="t" rtlCol="false" tIns="0" lIns="0" bIns="0" rIns="0">
            <a:spAutoFit/>
          </a:bodyPr>
          <a:lstStyle/>
          <a:p>
            <a:pPr algn="l">
              <a:lnSpc>
                <a:spcPts val="4320"/>
              </a:lnSpc>
            </a:pPr>
            <a:r>
              <a:rPr lang="en-US" sz="2250">
                <a:solidFill>
                  <a:srgbClr val="6B6B69"/>
                </a:solidFill>
                <a:latin typeface="Montserrat"/>
                <a:ea typeface="Montserrat"/>
                <a:cs typeface="Montserrat"/>
                <a:sym typeface="Montserrat"/>
              </a:rPr>
              <a:t>Mein Ansatz stellt sicher, dass wir nicht nur Symptome betrachten, sondern Ihre </a:t>
            </a:r>
            <a:r>
              <a:rPr lang="en-US" b="true" sz="2250">
                <a:solidFill>
                  <a:srgbClr val="6B6B69"/>
                </a:solidFill>
                <a:latin typeface="Montserrat Bold"/>
                <a:ea typeface="Montserrat Bold"/>
                <a:cs typeface="Montserrat Bold"/>
                <a:sym typeface="Montserrat Bold"/>
              </a:rPr>
              <a:t>innere Energie</a:t>
            </a:r>
            <a:r>
              <a:rPr lang="en-US" sz="2250">
                <a:solidFill>
                  <a:srgbClr val="6B6B69"/>
                </a:solidFill>
                <a:latin typeface="Montserrat"/>
                <a:ea typeface="Montserrat"/>
                <a:cs typeface="Montserrat"/>
                <a:sym typeface="Montserrat"/>
              </a:rPr>
              <a:t> wieder zum Fließen bringen.</a:t>
            </a:r>
          </a:p>
        </p:txBody>
      </p:sp>
      <p:sp>
        <p:nvSpPr>
          <p:cNvPr name="TextBox 6" id="6"/>
          <p:cNvSpPr txBox="true"/>
          <p:nvPr/>
        </p:nvSpPr>
        <p:spPr>
          <a:xfrm rot="0">
            <a:off x="1143000" y="857250"/>
            <a:ext cx="16802100" cy="857250"/>
          </a:xfrm>
          <a:prstGeom prst="rect">
            <a:avLst/>
          </a:prstGeom>
        </p:spPr>
        <p:txBody>
          <a:bodyPr anchor="t" rtlCol="false" tIns="0" lIns="0" bIns="0" rIns="0">
            <a:spAutoFit/>
          </a:bodyPr>
          <a:lstStyle/>
          <a:p>
            <a:pPr algn="l">
              <a:lnSpc>
                <a:spcPts val="5940"/>
              </a:lnSpc>
            </a:pPr>
            <a:r>
              <a:rPr lang="en-US" sz="4950">
                <a:solidFill>
                  <a:srgbClr val="C5A059"/>
                </a:solidFill>
                <a:latin typeface="Playfair Display"/>
                <a:ea typeface="Playfair Display"/>
                <a:cs typeface="Playfair Display"/>
                <a:sym typeface="Playfair Display"/>
              </a:rPr>
              <a:t>Ganzheitliches Wohlbefinden</a:t>
            </a:r>
          </a:p>
        </p:txBody>
      </p:sp>
      <p:grpSp>
        <p:nvGrpSpPr>
          <p:cNvPr name="Group 7" id="7"/>
          <p:cNvGrpSpPr/>
          <p:nvPr/>
        </p:nvGrpSpPr>
        <p:grpSpPr>
          <a:xfrm rot="0">
            <a:off x="1143000" y="1914525"/>
            <a:ext cx="16002000" cy="14288"/>
            <a:chOff x="0" y="0"/>
            <a:chExt cx="21336000" cy="19050"/>
          </a:xfrm>
        </p:grpSpPr>
        <p:sp>
          <p:nvSpPr>
            <p:cNvPr name="Freeform 8" id="8"/>
            <p:cNvSpPr/>
            <p:nvPr/>
          </p:nvSpPr>
          <p:spPr>
            <a:xfrm flipH="false" flipV="false" rot="0">
              <a:off x="0" y="0"/>
              <a:ext cx="21336000" cy="19050"/>
            </a:xfrm>
            <a:custGeom>
              <a:avLst/>
              <a:gdLst/>
              <a:ahLst/>
              <a:cxnLst/>
              <a:rect r="r" b="b" t="t" l="l"/>
              <a:pathLst>
                <a:path h="19050" w="21336000">
                  <a:moveTo>
                    <a:pt x="0" y="0"/>
                  </a:moveTo>
                  <a:lnTo>
                    <a:pt x="21336000" y="0"/>
                  </a:lnTo>
                  <a:lnTo>
                    <a:pt x="21336000" y="19050"/>
                  </a:lnTo>
                  <a:lnTo>
                    <a:pt x="0" y="19050"/>
                  </a:lnTo>
                  <a:close/>
                </a:path>
              </a:pathLst>
            </a:custGeom>
            <a:solidFill>
              <a:srgbClr val="C5A059"/>
            </a:solidFill>
          </p:spPr>
        </p:sp>
      </p:grpSp>
      <p:grpSp>
        <p:nvGrpSpPr>
          <p:cNvPr name="Group 9" id="9"/>
          <p:cNvGrpSpPr/>
          <p:nvPr/>
        </p:nvGrpSpPr>
        <p:grpSpPr>
          <a:xfrm rot="0">
            <a:off x="1591362" y="2329310"/>
            <a:ext cx="6257071" cy="6257030"/>
            <a:chOff x="0" y="0"/>
            <a:chExt cx="5712663" cy="5712625"/>
          </a:xfrm>
        </p:grpSpPr>
        <p:sp>
          <p:nvSpPr>
            <p:cNvPr name="Freeform 10" id="10"/>
            <p:cNvSpPr/>
            <p:nvPr/>
          </p:nvSpPr>
          <p:spPr>
            <a:xfrm flipH="false" flipV="false" rot="0">
              <a:off x="0" y="0"/>
              <a:ext cx="5712714" cy="5712587"/>
            </a:xfrm>
            <a:custGeom>
              <a:avLst/>
              <a:gdLst/>
              <a:ahLst/>
              <a:cxnLst/>
              <a:rect r="r" b="b" t="t" l="l"/>
              <a:pathLst>
                <a:path h="5712587" w="5712714">
                  <a:moveTo>
                    <a:pt x="0" y="0"/>
                  </a:moveTo>
                  <a:lnTo>
                    <a:pt x="5712714" y="0"/>
                  </a:lnTo>
                  <a:lnTo>
                    <a:pt x="5712714" y="5712587"/>
                  </a:lnTo>
                  <a:lnTo>
                    <a:pt x="0" y="5712587"/>
                  </a:lnTo>
                  <a:lnTo>
                    <a:pt x="0" y="0"/>
                  </a:lnTo>
                  <a:close/>
                </a:path>
              </a:pathLst>
            </a:custGeom>
            <a:blipFill>
              <a:blip r:embed="rId3">
                <a:alphaModFix amt="80000"/>
              </a:blip>
              <a:stretch>
                <a:fillRect l="0" t="0" r="0" b="0"/>
              </a:stretch>
            </a:blipFill>
          </p:spPr>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9222" r="0" b="-9222"/>
            </a:stretch>
          </a:blipFill>
        </p:spPr>
      </p:sp>
      <p:grpSp>
        <p:nvGrpSpPr>
          <p:cNvPr name="Group 3" id="3"/>
          <p:cNvGrpSpPr/>
          <p:nvPr/>
        </p:nvGrpSpPr>
        <p:grpSpPr>
          <a:xfrm rot="0">
            <a:off x="12342666" y="3072899"/>
            <a:ext cx="5670505" cy="6592111"/>
            <a:chOff x="0" y="0"/>
            <a:chExt cx="6009543" cy="6986252"/>
          </a:xfrm>
        </p:grpSpPr>
        <p:sp>
          <p:nvSpPr>
            <p:cNvPr name="Freeform 4" id="4"/>
            <p:cNvSpPr/>
            <p:nvPr/>
          </p:nvSpPr>
          <p:spPr>
            <a:xfrm flipH="false" flipV="false" rot="0">
              <a:off x="0" y="0"/>
              <a:ext cx="6009519" cy="6986177"/>
            </a:xfrm>
            <a:custGeom>
              <a:avLst/>
              <a:gdLst/>
              <a:ahLst/>
              <a:cxnLst/>
              <a:rect r="r" b="b" t="t" l="l"/>
              <a:pathLst>
                <a:path h="6986177" w="6009519">
                  <a:moveTo>
                    <a:pt x="0" y="0"/>
                  </a:moveTo>
                  <a:lnTo>
                    <a:pt x="6009519" y="0"/>
                  </a:lnTo>
                  <a:lnTo>
                    <a:pt x="6009519" y="6986177"/>
                  </a:lnTo>
                  <a:lnTo>
                    <a:pt x="0" y="6986177"/>
                  </a:lnTo>
                  <a:lnTo>
                    <a:pt x="0" y="0"/>
                  </a:lnTo>
                  <a:close/>
                </a:path>
              </a:pathLst>
            </a:custGeom>
            <a:blipFill>
              <a:blip r:embed="rId4">
                <a:alphaModFix amt="51000"/>
              </a:blip>
              <a:stretch>
                <a:fillRect l="-56564" t="0" r="-56564" b="0"/>
              </a:stretch>
            </a:blipFill>
          </p:spPr>
        </p:sp>
      </p:grpSp>
      <p:grpSp>
        <p:nvGrpSpPr>
          <p:cNvPr name="Group 5" id="5"/>
          <p:cNvGrpSpPr/>
          <p:nvPr/>
        </p:nvGrpSpPr>
        <p:grpSpPr>
          <a:xfrm rot="0">
            <a:off x="331134" y="350917"/>
            <a:ext cx="5383260" cy="3137316"/>
            <a:chOff x="0" y="0"/>
            <a:chExt cx="10382250" cy="6050684"/>
          </a:xfrm>
        </p:grpSpPr>
        <p:sp>
          <p:nvSpPr>
            <p:cNvPr name="Freeform 6" id="6" descr="image.png"/>
            <p:cNvSpPr/>
            <p:nvPr/>
          </p:nvSpPr>
          <p:spPr>
            <a:xfrm flipH="false" flipV="false" rot="0">
              <a:off x="0" y="0"/>
              <a:ext cx="10382250" cy="6050684"/>
            </a:xfrm>
            <a:custGeom>
              <a:avLst/>
              <a:gdLst/>
              <a:ahLst/>
              <a:cxnLst/>
              <a:rect r="r" b="b" t="t" l="l"/>
              <a:pathLst>
                <a:path h="6050684" w="10382250">
                  <a:moveTo>
                    <a:pt x="0" y="0"/>
                  </a:moveTo>
                  <a:lnTo>
                    <a:pt x="10382250" y="0"/>
                  </a:lnTo>
                  <a:lnTo>
                    <a:pt x="10382250" y="6050684"/>
                  </a:lnTo>
                  <a:lnTo>
                    <a:pt x="0" y="6050684"/>
                  </a:lnTo>
                  <a:lnTo>
                    <a:pt x="0" y="0"/>
                  </a:lnTo>
                  <a:close/>
                </a:path>
              </a:pathLst>
            </a:custGeom>
            <a:blipFill>
              <a:blip r:embed="rId5"/>
              <a:stretch>
                <a:fillRect l="-13271" t="0" r="-13271" b="-398"/>
              </a:stretch>
            </a:blipFill>
          </p:spPr>
        </p:sp>
      </p:grpSp>
      <p:sp>
        <p:nvSpPr>
          <p:cNvPr name="TextBox 7" id="7"/>
          <p:cNvSpPr txBox="true"/>
          <p:nvPr/>
        </p:nvSpPr>
        <p:spPr>
          <a:xfrm rot="0">
            <a:off x="-953738" y="415424"/>
            <a:ext cx="6455757" cy="949833"/>
          </a:xfrm>
          <a:prstGeom prst="rect">
            <a:avLst/>
          </a:prstGeom>
        </p:spPr>
        <p:txBody>
          <a:bodyPr anchor="t" rtlCol="false" tIns="0" lIns="0" bIns="0" rIns="0">
            <a:spAutoFit/>
          </a:bodyPr>
          <a:lstStyle/>
          <a:p>
            <a:pPr algn="ctr">
              <a:lnSpc>
                <a:spcPts val="7655"/>
              </a:lnSpc>
            </a:pPr>
            <a:r>
              <a:rPr lang="en-US" sz="5799">
                <a:solidFill>
                  <a:srgbClr val="C5A059"/>
                </a:solidFill>
                <a:latin typeface="Playfair Display"/>
                <a:ea typeface="Playfair Display"/>
                <a:cs typeface="Playfair Display"/>
                <a:sym typeface="Playfair Display"/>
              </a:rPr>
              <a:t>Mein Weg</a:t>
            </a:r>
          </a:p>
        </p:txBody>
      </p:sp>
      <p:sp>
        <p:nvSpPr>
          <p:cNvPr name="TextBox 8" id="8"/>
          <p:cNvSpPr txBox="true"/>
          <p:nvPr/>
        </p:nvSpPr>
        <p:spPr>
          <a:xfrm rot="0">
            <a:off x="449054" y="1346969"/>
            <a:ext cx="2312881" cy="637413"/>
          </a:xfrm>
          <a:prstGeom prst="rect">
            <a:avLst/>
          </a:prstGeom>
        </p:spPr>
        <p:txBody>
          <a:bodyPr anchor="t" rtlCol="false" tIns="0" lIns="0" bIns="0" rIns="0">
            <a:spAutoFit/>
          </a:bodyPr>
          <a:lstStyle/>
          <a:p>
            <a:pPr algn="ctr">
              <a:lnSpc>
                <a:spcPts val="5616"/>
              </a:lnSpc>
            </a:pPr>
            <a:r>
              <a:rPr lang="en-US" sz="2925" i="true">
                <a:solidFill>
                  <a:srgbClr val="3C3C3B"/>
                </a:solidFill>
                <a:latin typeface="Playfair Display Italics"/>
                <a:ea typeface="Playfair Display Italics"/>
                <a:cs typeface="Playfair Display Italics"/>
                <a:sym typeface="Playfair Display Italics"/>
              </a:rPr>
              <a:t>muss nicht</a:t>
            </a:r>
          </a:p>
        </p:txBody>
      </p:sp>
      <p:sp>
        <p:nvSpPr>
          <p:cNvPr name="TextBox 9" id="9"/>
          <p:cNvSpPr txBox="true"/>
          <p:nvPr/>
        </p:nvSpPr>
        <p:spPr>
          <a:xfrm rot="0">
            <a:off x="13562533" y="8909417"/>
            <a:ext cx="3829050" cy="859107"/>
          </a:xfrm>
          <a:prstGeom prst="rect">
            <a:avLst/>
          </a:prstGeom>
        </p:spPr>
        <p:txBody>
          <a:bodyPr anchor="t" rtlCol="false" tIns="0" lIns="0" bIns="0" rIns="0">
            <a:spAutoFit/>
          </a:bodyPr>
          <a:lstStyle/>
          <a:p>
            <a:pPr algn="ctr">
              <a:lnSpc>
                <a:spcPts val="6046"/>
              </a:lnSpc>
            </a:pPr>
            <a:r>
              <a:rPr lang="en-US" sz="3150" i="true">
                <a:solidFill>
                  <a:srgbClr val="C5A059"/>
                </a:solidFill>
                <a:latin typeface="Playfair Display Italics"/>
                <a:ea typeface="Playfair Display Italics"/>
                <a:cs typeface="Playfair Display Italics"/>
                <a:sym typeface="Playfair Display Italics"/>
              </a:rPr>
              <a:t>Coaching &amp; Hypnose</a:t>
            </a:r>
          </a:p>
        </p:txBody>
      </p:sp>
      <p:sp>
        <p:nvSpPr>
          <p:cNvPr name="TextBox 10" id="10"/>
          <p:cNvSpPr txBox="true"/>
          <p:nvPr/>
        </p:nvSpPr>
        <p:spPr>
          <a:xfrm rot="0">
            <a:off x="-195542" y="1882239"/>
            <a:ext cx="6455757" cy="800100"/>
          </a:xfrm>
          <a:prstGeom prst="rect">
            <a:avLst/>
          </a:prstGeom>
        </p:spPr>
        <p:txBody>
          <a:bodyPr anchor="t" rtlCol="false" tIns="0" lIns="0" bIns="0" rIns="0">
            <a:spAutoFit/>
          </a:bodyPr>
          <a:lstStyle/>
          <a:p>
            <a:pPr algn="ctr">
              <a:lnSpc>
                <a:spcPts val="6599"/>
              </a:lnSpc>
            </a:pPr>
            <a:r>
              <a:rPr lang="en-US" sz="4999">
                <a:solidFill>
                  <a:srgbClr val="3C3C3B"/>
                </a:solidFill>
                <a:latin typeface="Playfair Display"/>
                <a:ea typeface="Playfair Display"/>
                <a:cs typeface="Playfair Display"/>
                <a:sym typeface="Playfair Display"/>
              </a:rPr>
              <a:t>Ihr Weg </a:t>
            </a:r>
          </a:p>
        </p:txBody>
      </p:sp>
      <p:sp>
        <p:nvSpPr>
          <p:cNvPr name="TextBox 11" id="11"/>
          <p:cNvSpPr txBox="true"/>
          <p:nvPr/>
        </p:nvSpPr>
        <p:spPr>
          <a:xfrm rot="0">
            <a:off x="449054" y="2654180"/>
            <a:ext cx="2312881" cy="637413"/>
          </a:xfrm>
          <a:prstGeom prst="rect">
            <a:avLst/>
          </a:prstGeom>
        </p:spPr>
        <p:txBody>
          <a:bodyPr anchor="t" rtlCol="false" tIns="0" lIns="0" bIns="0" rIns="0">
            <a:spAutoFit/>
          </a:bodyPr>
          <a:lstStyle/>
          <a:p>
            <a:pPr algn="ctr">
              <a:lnSpc>
                <a:spcPts val="5616"/>
              </a:lnSpc>
            </a:pPr>
            <a:r>
              <a:rPr lang="en-US" sz="2925" i="true">
                <a:solidFill>
                  <a:srgbClr val="3C3C3B"/>
                </a:solidFill>
                <a:latin typeface="Playfair Display Italics"/>
                <a:ea typeface="Playfair Display Italics"/>
                <a:cs typeface="Playfair Display Italics"/>
                <a:sym typeface="Playfair Display Italics"/>
              </a:rPr>
              <a:t>sein.</a:t>
            </a:r>
          </a:p>
        </p:txBody>
      </p:sp>
      <p:sp>
        <p:nvSpPr>
          <p:cNvPr name="TextBox 12" id="12"/>
          <p:cNvSpPr txBox="true"/>
          <p:nvPr/>
        </p:nvSpPr>
        <p:spPr>
          <a:xfrm rot="0">
            <a:off x="9744694" y="450060"/>
            <a:ext cx="7311069" cy="4340733"/>
          </a:xfrm>
          <a:prstGeom prst="rect">
            <a:avLst/>
          </a:prstGeom>
        </p:spPr>
        <p:txBody>
          <a:bodyPr anchor="t" rtlCol="false" tIns="0" lIns="0" bIns="0" rIns="0">
            <a:spAutoFit/>
          </a:bodyPr>
          <a:lstStyle/>
          <a:p>
            <a:pPr algn="l">
              <a:lnSpc>
                <a:spcPts val="3456"/>
              </a:lnSpc>
            </a:pPr>
          </a:p>
          <a:p>
            <a:pPr algn="l">
              <a:lnSpc>
                <a:spcPts val="3456"/>
              </a:lnSpc>
            </a:pPr>
            <a:r>
              <a:rPr lang="en-US" sz="1800">
                <a:solidFill>
                  <a:srgbClr val="6B6B69"/>
                </a:solidFill>
                <a:latin typeface="Montserrat"/>
                <a:ea typeface="Montserrat"/>
                <a:cs typeface="Montserrat"/>
                <a:sym typeface="Montserrat"/>
              </a:rPr>
              <a:t>Ich habe lange gesucht und mich verloren gefühlt, bis ich erkannte: </a:t>
            </a:r>
          </a:p>
          <a:p>
            <a:pPr algn="l">
              <a:lnSpc>
                <a:spcPts val="3456"/>
              </a:lnSpc>
            </a:pPr>
            <a:r>
              <a:rPr lang="en-US" sz="1800">
                <a:solidFill>
                  <a:srgbClr val="6B6B69"/>
                </a:solidFill>
                <a:latin typeface="Montserrat"/>
                <a:ea typeface="Montserrat"/>
                <a:cs typeface="Montserrat"/>
                <a:sym typeface="Montserrat"/>
              </a:rPr>
              <a:t>Die Lösung liegt in mir. </a:t>
            </a:r>
          </a:p>
          <a:p>
            <a:pPr algn="l">
              <a:lnSpc>
                <a:spcPts val="3456"/>
              </a:lnSpc>
            </a:pPr>
            <a:r>
              <a:rPr lang="en-US" sz="1800">
                <a:solidFill>
                  <a:srgbClr val="6B6B69"/>
                </a:solidFill>
                <a:latin typeface="Montserrat"/>
                <a:ea typeface="Montserrat"/>
                <a:cs typeface="Montserrat"/>
                <a:sym typeface="Montserrat"/>
              </a:rPr>
              <a:t>Das Herausschälen des wahren Selbst ist heute meine Passion. Ich biete Ihnen einen Weg der Leichtigkeit, denn Ihr Weg muss nicht so lang sein wie meiner.</a:t>
            </a:r>
          </a:p>
          <a:p>
            <a:pPr algn="l">
              <a:lnSpc>
                <a:spcPts val="3456"/>
              </a:lnSpc>
            </a:pPr>
          </a:p>
          <a:p>
            <a:pPr algn="l">
              <a:lnSpc>
                <a:spcPts val="3456"/>
              </a:lnSpc>
            </a:pPr>
          </a:p>
          <a:p>
            <a:pPr algn="l">
              <a:lnSpc>
                <a:spcPts val="3456"/>
              </a:lnSpc>
            </a:pPr>
          </a:p>
        </p:txBody>
      </p:sp>
      <p:sp>
        <p:nvSpPr>
          <p:cNvPr name="TextBox 13" id="13"/>
          <p:cNvSpPr txBox="true"/>
          <p:nvPr/>
        </p:nvSpPr>
        <p:spPr>
          <a:xfrm rot="0">
            <a:off x="693569" y="3736645"/>
            <a:ext cx="10672285" cy="6101757"/>
          </a:xfrm>
          <a:prstGeom prst="rect">
            <a:avLst/>
          </a:prstGeom>
        </p:spPr>
        <p:txBody>
          <a:bodyPr anchor="t" rtlCol="false" tIns="0" lIns="0" bIns="0" rIns="0">
            <a:spAutoFit/>
          </a:bodyPr>
          <a:lstStyle/>
          <a:p>
            <a:pPr algn="l">
              <a:lnSpc>
                <a:spcPts val="3279"/>
              </a:lnSpc>
            </a:pPr>
          </a:p>
          <a:p>
            <a:pPr algn="l">
              <a:lnSpc>
                <a:spcPts val="3279"/>
              </a:lnSpc>
            </a:pPr>
            <a:r>
              <a:rPr lang="en-US" sz="1707">
                <a:solidFill>
                  <a:srgbClr val="6B6B69"/>
                </a:solidFill>
                <a:latin typeface="Montserrat"/>
                <a:ea typeface="Montserrat"/>
                <a:cs typeface="Montserrat"/>
                <a:sym typeface="Montserrat"/>
              </a:rPr>
              <a:t>Ich betrachten den Menschen ganzheitlich. Gedanken und</a:t>
            </a:r>
            <a:r>
              <a:rPr lang="en-US" sz="1707">
                <a:solidFill>
                  <a:srgbClr val="6B6B69"/>
                </a:solidFill>
                <a:latin typeface="Montserrat"/>
                <a:ea typeface="Montserrat"/>
                <a:cs typeface="Montserrat"/>
                <a:sym typeface="Montserrat"/>
              </a:rPr>
              <a:t> Gefühle prägen unsere Realität und auch unseren Körper. </a:t>
            </a:r>
          </a:p>
          <a:p>
            <a:pPr algn="l">
              <a:lnSpc>
                <a:spcPts val="3279"/>
              </a:lnSpc>
            </a:pPr>
            <a:r>
              <a:rPr lang="en-US" sz="1707">
                <a:solidFill>
                  <a:srgbClr val="6B6B69"/>
                </a:solidFill>
                <a:latin typeface="Montserrat"/>
                <a:ea typeface="Montserrat"/>
                <a:cs typeface="Montserrat"/>
                <a:sym typeface="Montserrat"/>
              </a:rPr>
              <a:t>Um dieses Verständnis zu vertiefen, absolviere ich derzeit die Ausbildung zur Heilpraktikerin.</a:t>
            </a:r>
          </a:p>
          <a:p>
            <a:pPr algn="l">
              <a:lnSpc>
                <a:spcPts val="3279"/>
              </a:lnSpc>
            </a:pPr>
            <a:r>
              <a:rPr lang="en-US" sz="1707" b="true">
                <a:solidFill>
                  <a:srgbClr val="C5A059"/>
                </a:solidFill>
                <a:latin typeface="Montserrat Bold"/>
                <a:ea typeface="Montserrat Bold"/>
                <a:cs typeface="Montserrat Bold"/>
                <a:sym typeface="Montserrat Bold"/>
              </a:rPr>
              <a:t>Meine Methode: </a:t>
            </a:r>
          </a:p>
          <a:p>
            <a:pPr algn="l">
              <a:lnSpc>
                <a:spcPts val="3279"/>
              </a:lnSpc>
            </a:pPr>
            <a:r>
              <a:rPr lang="en-US" sz="1707">
                <a:solidFill>
                  <a:srgbClr val="6B6B69"/>
                </a:solidFill>
                <a:latin typeface="Montserrat"/>
                <a:ea typeface="Montserrat"/>
                <a:cs typeface="Montserrat"/>
                <a:sym typeface="Montserrat"/>
              </a:rPr>
              <a:t>Wo Prägungen blockieren, nutze ich Hypnose. Was in klassischen Therapien Jahre braucht, darf sich hier in der Tiefe des Unterbewusstseins lösen.</a:t>
            </a:r>
          </a:p>
          <a:p>
            <a:pPr algn="l">
              <a:lnSpc>
                <a:spcPts val="3279"/>
              </a:lnSpc>
            </a:pPr>
            <a:r>
              <a:rPr lang="en-US" sz="1707" b="true">
                <a:solidFill>
                  <a:srgbClr val="C5A059"/>
                </a:solidFill>
                <a:latin typeface="Montserrat Bold"/>
                <a:ea typeface="Montserrat Bold"/>
                <a:cs typeface="Montserrat Bold"/>
                <a:sym typeface="Montserrat Bold"/>
              </a:rPr>
              <a:t>Ihr Weg: </a:t>
            </a:r>
          </a:p>
          <a:p>
            <a:pPr algn="l">
              <a:lnSpc>
                <a:spcPts val="3279"/>
              </a:lnSpc>
            </a:pPr>
            <a:r>
              <a:rPr lang="en-US" sz="1707">
                <a:solidFill>
                  <a:srgbClr val="6B6B69"/>
                </a:solidFill>
                <a:latin typeface="Montserrat"/>
                <a:ea typeface="Montserrat"/>
                <a:cs typeface="Montserrat"/>
                <a:sym typeface="Montserrat"/>
              </a:rPr>
              <a:t>Das Leben ist zu kurz für jahrelange Schleifen. Ich wünsche Ihnen Freiheit und echte Veränderung – jetzt.</a:t>
            </a:r>
          </a:p>
          <a:p>
            <a:pPr algn="l" marL="368729" indent="-184365" lvl="1">
              <a:lnSpc>
                <a:spcPts val="3279"/>
              </a:lnSpc>
              <a:buFont typeface="Arial"/>
              <a:buChar char="•"/>
            </a:pPr>
            <a:r>
              <a:rPr lang="en-US" sz="1707">
                <a:solidFill>
                  <a:srgbClr val="6B6B69"/>
                </a:solidFill>
                <a:latin typeface="Montserrat"/>
                <a:ea typeface="Montserrat"/>
                <a:cs typeface="Montserrat"/>
                <a:sym typeface="Montserrat"/>
              </a:rPr>
              <a:t>Erkennen der alten Schleier</a:t>
            </a:r>
          </a:p>
          <a:p>
            <a:pPr algn="l" marL="368729" indent="-184365" lvl="1">
              <a:lnSpc>
                <a:spcPts val="3279"/>
              </a:lnSpc>
              <a:buFont typeface="Arial"/>
              <a:buChar char="•"/>
            </a:pPr>
            <a:r>
              <a:rPr lang="en-US" sz="1707">
                <a:solidFill>
                  <a:srgbClr val="6B6B69"/>
                </a:solidFill>
                <a:latin typeface="Montserrat"/>
                <a:ea typeface="Montserrat"/>
                <a:cs typeface="Montserrat"/>
                <a:sym typeface="Montserrat"/>
              </a:rPr>
              <a:t>Lösen tiefsitzender Blockaden</a:t>
            </a:r>
          </a:p>
          <a:p>
            <a:pPr algn="l" marL="368729" indent="-184365" lvl="1">
              <a:lnSpc>
                <a:spcPts val="3279"/>
              </a:lnSpc>
              <a:buFont typeface="Arial"/>
              <a:buChar char="•"/>
            </a:pPr>
            <a:r>
              <a:rPr lang="en-US" sz="1707">
                <a:solidFill>
                  <a:srgbClr val="6B6B69"/>
                </a:solidFill>
                <a:latin typeface="Montserrat"/>
                <a:ea typeface="Montserrat"/>
                <a:cs typeface="Montserrat"/>
                <a:sym typeface="Montserrat"/>
              </a:rPr>
              <a:t>Gestalten eines gesunden Lebens</a:t>
            </a:r>
          </a:p>
          <a:p>
            <a:pPr algn="l">
              <a:lnSpc>
                <a:spcPts val="3279"/>
              </a:lnSpc>
            </a:pPr>
            <a:r>
              <a:rPr lang="en-US" sz="1707">
                <a:solidFill>
                  <a:srgbClr val="6B6B69"/>
                </a:solidFill>
                <a:latin typeface="Montserrat"/>
                <a:ea typeface="Montserrat"/>
                <a:cs typeface="Montserrat"/>
                <a:sym typeface="Montserrat"/>
              </a:rPr>
              <a:t>Ich begleite Sie dabei.</a:t>
            </a:r>
          </a:p>
          <a:p>
            <a:pPr algn="l">
              <a:lnSpc>
                <a:spcPts val="3279"/>
              </a:lnSpc>
            </a:pPr>
          </a:p>
        </p:txBody>
      </p:sp>
      <p:sp>
        <p:nvSpPr>
          <p:cNvPr name="TextBox 14" id="14"/>
          <p:cNvSpPr txBox="true"/>
          <p:nvPr/>
        </p:nvSpPr>
        <p:spPr>
          <a:xfrm rot="0">
            <a:off x="8022706" y="400911"/>
            <a:ext cx="9990465" cy="392049"/>
          </a:xfrm>
          <a:prstGeom prst="rect">
            <a:avLst/>
          </a:prstGeom>
        </p:spPr>
        <p:txBody>
          <a:bodyPr anchor="t" rtlCol="false" tIns="0" lIns="0" bIns="0" rIns="0">
            <a:spAutoFit/>
          </a:bodyPr>
          <a:lstStyle/>
          <a:p>
            <a:pPr algn="ctr">
              <a:lnSpc>
                <a:spcPts val="3168"/>
              </a:lnSpc>
            </a:pPr>
            <a:r>
              <a:rPr lang="en-US" sz="2400">
                <a:solidFill>
                  <a:srgbClr val="C5A059"/>
                </a:solidFill>
                <a:latin typeface="Playfair Display"/>
                <a:ea typeface="Playfair Display"/>
                <a:cs typeface="Playfair Display"/>
                <a:sym typeface="Playfair Display"/>
              </a:rPr>
              <a:t>Joha</a:t>
            </a:r>
            <a:r>
              <a:rPr lang="en-US" sz="2400">
                <a:solidFill>
                  <a:srgbClr val="C5A059"/>
                </a:solidFill>
                <a:latin typeface="Playfair Display"/>
                <a:ea typeface="Playfair Display"/>
                <a:cs typeface="Playfair Display"/>
                <a:sym typeface="Playfair Display"/>
              </a:rPr>
              <a:t>nna Coach – Ganzheitliche Transformation</a:t>
            </a:r>
          </a:p>
        </p:txBody>
      </p:sp>
      <p:sp>
        <p:nvSpPr>
          <p:cNvPr name="TextBox 15" id="15"/>
          <p:cNvSpPr txBox="true"/>
          <p:nvPr/>
        </p:nvSpPr>
        <p:spPr>
          <a:xfrm rot="0">
            <a:off x="331134" y="3640633"/>
            <a:ext cx="6200452" cy="392049"/>
          </a:xfrm>
          <a:prstGeom prst="rect">
            <a:avLst/>
          </a:prstGeom>
        </p:spPr>
        <p:txBody>
          <a:bodyPr anchor="t" rtlCol="false" tIns="0" lIns="0" bIns="0" rIns="0">
            <a:spAutoFit/>
          </a:bodyPr>
          <a:lstStyle/>
          <a:p>
            <a:pPr algn="ctr">
              <a:lnSpc>
                <a:spcPts val="3168"/>
              </a:lnSpc>
            </a:pPr>
            <a:r>
              <a:rPr lang="en-US" sz="2400">
                <a:solidFill>
                  <a:srgbClr val="C5A059"/>
                </a:solidFill>
                <a:latin typeface="Playfair Display"/>
                <a:ea typeface="Playfair Display"/>
                <a:cs typeface="Playfair Display"/>
                <a:sym typeface="Playfair Display"/>
              </a:rPr>
              <a:t>Mei</a:t>
            </a:r>
            <a:r>
              <a:rPr lang="en-US" sz="2400">
                <a:solidFill>
                  <a:srgbClr val="C5A059"/>
                </a:solidFill>
                <a:latin typeface="Playfair Display"/>
                <a:ea typeface="Playfair Display"/>
                <a:cs typeface="Playfair Display"/>
                <a:sym typeface="Playfair Display"/>
              </a:rPr>
              <a:t>n Ansatz: „Wie innen, so außen.“ </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DF7F2"/>
        </a:solidFill>
      </p:bgPr>
    </p:bg>
    <p:spTree>
      <p:nvGrpSpPr>
        <p:cNvPr id="1" name=""/>
        <p:cNvGrpSpPr/>
        <p:nvPr/>
      </p:nvGrpSpPr>
      <p:grpSpPr>
        <a:xfrm>
          <a:off x="0" y="0"/>
          <a:ext cx="0" cy="0"/>
          <a:chOff x="0" y="0"/>
          <a:chExt cx="0" cy="0"/>
        </a:xfrm>
      </p:grpSpPr>
      <p:sp>
        <p:nvSpPr>
          <p:cNvPr name="TextBox 2" id="2"/>
          <p:cNvSpPr txBox="true"/>
          <p:nvPr/>
        </p:nvSpPr>
        <p:spPr>
          <a:xfrm rot="0">
            <a:off x="635777" y="841399"/>
            <a:ext cx="16802100" cy="752475"/>
          </a:xfrm>
          <a:prstGeom prst="rect">
            <a:avLst/>
          </a:prstGeom>
        </p:spPr>
        <p:txBody>
          <a:bodyPr anchor="t" rtlCol="false" tIns="0" lIns="0" bIns="0" rIns="0">
            <a:spAutoFit/>
          </a:bodyPr>
          <a:lstStyle/>
          <a:p>
            <a:pPr algn="l">
              <a:lnSpc>
                <a:spcPts val="5940"/>
              </a:lnSpc>
            </a:pPr>
            <a:r>
              <a:rPr lang="en-US" sz="4950">
                <a:solidFill>
                  <a:srgbClr val="C5A059"/>
                </a:solidFill>
                <a:latin typeface="Playfair Display"/>
                <a:ea typeface="Playfair Display"/>
                <a:cs typeface="Playfair Display"/>
                <a:sym typeface="Playfair Display"/>
              </a:rPr>
              <a:t>Auflistu</a:t>
            </a:r>
            <a:r>
              <a:rPr lang="en-US" sz="4950">
                <a:solidFill>
                  <a:srgbClr val="C5A059"/>
                </a:solidFill>
                <a:latin typeface="Playfair Display"/>
                <a:ea typeface="Playfair Display"/>
                <a:cs typeface="Playfair Display"/>
                <a:sym typeface="Playfair Display"/>
              </a:rPr>
              <a:t>ng von Tätigkeitsfeldern ohne Heilerlaubnis</a:t>
            </a:r>
          </a:p>
        </p:txBody>
      </p:sp>
      <p:sp>
        <p:nvSpPr>
          <p:cNvPr name="TextBox 3" id="3"/>
          <p:cNvSpPr txBox="true"/>
          <p:nvPr/>
        </p:nvSpPr>
        <p:spPr>
          <a:xfrm rot="0">
            <a:off x="429718" y="2306205"/>
            <a:ext cx="9684025" cy="6920907"/>
          </a:xfrm>
          <a:prstGeom prst="rect">
            <a:avLst/>
          </a:prstGeom>
        </p:spPr>
        <p:txBody>
          <a:bodyPr anchor="t" rtlCol="false" tIns="0" lIns="0" bIns="0" rIns="0">
            <a:spAutoFit/>
          </a:bodyPr>
          <a:lstStyle/>
          <a:p>
            <a:pPr algn="l">
              <a:lnSpc>
                <a:spcPts val="3279"/>
              </a:lnSpc>
            </a:pPr>
            <a:r>
              <a:rPr lang="en-US" sz="1707">
                <a:solidFill>
                  <a:srgbClr val="6B6B69"/>
                </a:solidFill>
                <a:latin typeface="Montserrat"/>
                <a:ea typeface="Montserrat"/>
                <a:cs typeface="Montserrat"/>
                <a:sym typeface="Montserrat"/>
              </a:rPr>
              <a:t>- Anpassungsprobleme</a:t>
            </a:r>
          </a:p>
          <a:p>
            <a:pPr algn="l">
              <a:lnSpc>
                <a:spcPts val="3279"/>
              </a:lnSpc>
            </a:pPr>
            <a:r>
              <a:rPr lang="en-US" sz="1707">
                <a:solidFill>
                  <a:srgbClr val="6B6B69"/>
                </a:solidFill>
                <a:latin typeface="Montserrat"/>
                <a:ea typeface="Montserrat"/>
                <a:cs typeface="Montserrat"/>
                <a:sym typeface="Montserrat"/>
              </a:rPr>
              <a:t>- Schicksalsschläge, Verluste und Trauer</a:t>
            </a:r>
          </a:p>
          <a:p>
            <a:pPr algn="l">
              <a:lnSpc>
                <a:spcPts val="3279"/>
              </a:lnSpc>
            </a:pPr>
            <a:r>
              <a:rPr lang="en-US" sz="1707">
                <a:solidFill>
                  <a:srgbClr val="6B6B69"/>
                </a:solidFill>
                <a:latin typeface="Montserrat"/>
                <a:ea typeface="Montserrat"/>
                <a:cs typeface="Montserrat"/>
                <a:sym typeface="Montserrat"/>
              </a:rPr>
              <a:t>- Krankheitsbewältigung</a:t>
            </a:r>
          </a:p>
          <a:p>
            <a:pPr algn="l">
              <a:lnSpc>
                <a:spcPts val="3279"/>
              </a:lnSpc>
            </a:pPr>
            <a:r>
              <a:rPr lang="en-US" sz="1707">
                <a:solidFill>
                  <a:srgbClr val="6B6B69"/>
                </a:solidFill>
                <a:latin typeface="Montserrat"/>
                <a:ea typeface="Montserrat"/>
                <a:cs typeface="Montserrat"/>
                <a:sym typeface="Montserrat"/>
              </a:rPr>
              <a:t>- Krankheitsverarbeitung</a:t>
            </a:r>
          </a:p>
          <a:p>
            <a:pPr algn="l">
              <a:lnSpc>
                <a:spcPts val="3279"/>
              </a:lnSpc>
            </a:pPr>
            <a:r>
              <a:rPr lang="en-US" sz="1707">
                <a:solidFill>
                  <a:srgbClr val="6B6B69"/>
                </a:solidFill>
                <a:latin typeface="Montserrat"/>
                <a:ea typeface="Montserrat"/>
                <a:cs typeface="Montserrat"/>
                <a:sym typeface="Montserrat"/>
              </a:rPr>
              <a:t>- Anpassungsprobleme</a:t>
            </a:r>
          </a:p>
          <a:p>
            <a:pPr algn="l">
              <a:lnSpc>
                <a:spcPts val="3279"/>
              </a:lnSpc>
            </a:pPr>
            <a:r>
              <a:rPr lang="en-US" sz="1707">
                <a:solidFill>
                  <a:srgbClr val="6B6B69"/>
                </a:solidFill>
                <a:latin typeface="Montserrat"/>
                <a:ea typeface="Montserrat"/>
                <a:cs typeface="Montserrat"/>
                <a:sym typeface="Montserrat"/>
              </a:rPr>
              <a:t>- Schicksalsschläge, Verluste und Trauer</a:t>
            </a:r>
          </a:p>
          <a:p>
            <a:pPr algn="l">
              <a:lnSpc>
                <a:spcPts val="3279"/>
              </a:lnSpc>
            </a:pPr>
            <a:r>
              <a:rPr lang="en-US" sz="1707">
                <a:solidFill>
                  <a:srgbClr val="6B6B69"/>
                </a:solidFill>
                <a:latin typeface="Montserrat"/>
                <a:ea typeface="Montserrat"/>
                <a:cs typeface="Montserrat"/>
                <a:sym typeface="Montserrat"/>
              </a:rPr>
              <a:t>- Ängste vor Tod und</a:t>
            </a:r>
            <a:r>
              <a:rPr lang="en-US" sz="1707">
                <a:solidFill>
                  <a:srgbClr val="6B6B69"/>
                </a:solidFill>
                <a:latin typeface="Montserrat"/>
                <a:ea typeface="Montserrat"/>
                <a:cs typeface="Montserrat"/>
                <a:sym typeface="Montserrat"/>
              </a:rPr>
              <a:t> Sterben</a:t>
            </a:r>
          </a:p>
          <a:p>
            <a:pPr algn="l">
              <a:lnSpc>
                <a:spcPts val="3279"/>
              </a:lnSpc>
            </a:pPr>
          </a:p>
          <a:p>
            <a:pPr algn="l">
              <a:lnSpc>
                <a:spcPts val="3279"/>
              </a:lnSpc>
            </a:pPr>
            <a:r>
              <a:rPr lang="en-US" sz="1707">
                <a:solidFill>
                  <a:srgbClr val="6B6B69"/>
                </a:solidFill>
                <a:latin typeface="Montserrat"/>
                <a:ea typeface="Montserrat"/>
                <a:cs typeface="Montserrat"/>
                <a:sym typeface="Montserrat"/>
              </a:rPr>
              <a:t>- Schule, Beruf, Sport: Arbeit mit Schülern, </a:t>
            </a:r>
          </a:p>
          <a:p>
            <a:pPr algn="l">
              <a:lnSpc>
                <a:spcPts val="3279"/>
              </a:lnSpc>
            </a:pPr>
            <a:r>
              <a:rPr lang="en-US" sz="1707">
                <a:solidFill>
                  <a:srgbClr val="6B6B69"/>
                </a:solidFill>
                <a:latin typeface="Montserrat"/>
                <a:ea typeface="Montserrat"/>
                <a:cs typeface="Montserrat"/>
                <a:sym typeface="Montserrat"/>
              </a:rPr>
              <a:t>Studenten, Selbständigen und Führungskräften,</a:t>
            </a:r>
          </a:p>
          <a:p>
            <a:pPr algn="l">
              <a:lnSpc>
                <a:spcPts val="3279"/>
              </a:lnSpc>
            </a:pPr>
            <a:r>
              <a:rPr lang="en-US" sz="1707">
                <a:solidFill>
                  <a:srgbClr val="6B6B69"/>
                </a:solidFill>
                <a:latin typeface="Montserrat"/>
                <a:ea typeface="Montserrat"/>
                <a:cs typeface="Montserrat"/>
                <a:sym typeface="Montserrat"/>
              </a:rPr>
              <a:t>Künstlern, Hobby- und Leistungssportlern</a:t>
            </a:r>
          </a:p>
          <a:p>
            <a:pPr algn="l">
              <a:lnSpc>
                <a:spcPts val="3279"/>
              </a:lnSpc>
            </a:pPr>
            <a:r>
              <a:rPr lang="en-US" sz="1707">
                <a:solidFill>
                  <a:srgbClr val="6B6B69"/>
                </a:solidFill>
                <a:latin typeface="Montserrat"/>
                <a:ea typeface="Montserrat"/>
                <a:cs typeface="Montserrat"/>
                <a:sym typeface="Montserrat"/>
              </a:rPr>
              <a:t>- Selbstbewusstsein</a:t>
            </a:r>
          </a:p>
          <a:p>
            <a:pPr algn="l">
              <a:lnSpc>
                <a:spcPts val="3279"/>
              </a:lnSpc>
            </a:pPr>
            <a:r>
              <a:rPr lang="en-US" sz="1707">
                <a:solidFill>
                  <a:srgbClr val="6B6B69"/>
                </a:solidFill>
                <a:latin typeface="Montserrat"/>
                <a:ea typeface="Montserrat"/>
                <a:cs typeface="Montserrat"/>
                <a:sym typeface="Montserrat"/>
              </a:rPr>
              <a:t>- Selbstwertprobleme</a:t>
            </a:r>
          </a:p>
          <a:p>
            <a:pPr algn="l">
              <a:lnSpc>
                <a:spcPts val="3279"/>
              </a:lnSpc>
            </a:pPr>
            <a:r>
              <a:rPr lang="en-US" sz="1707">
                <a:solidFill>
                  <a:srgbClr val="6B6B69"/>
                </a:solidFill>
                <a:latin typeface="Montserrat"/>
                <a:ea typeface="Montserrat"/>
                <a:cs typeface="Montserrat"/>
                <a:sym typeface="Montserrat"/>
              </a:rPr>
              <a:t>- Schüchternheit</a:t>
            </a:r>
          </a:p>
          <a:p>
            <a:pPr algn="l">
              <a:lnSpc>
                <a:spcPts val="3279"/>
              </a:lnSpc>
            </a:pPr>
            <a:r>
              <a:rPr lang="en-US" sz="1707">
                <a:solidFill>
                  <a:srgbClr val="6B6B69"/>
                </a:solidFill>
                <a:latin typeface="Montserrat"/>
                <a:ea typeface="Montserrat"/>
                <a:cs typeface="Montserrat"/>
                <a:sym typeface="Montserrat"/>
              </a:rPr>
              <a:t>- Selbstvertrauen</a:t>
            </a:r>
          </a:p>
          <a:p>
            <a:pPr algn="l">
              <a:lnSpc>
                <a:spcPts val="3279"/>
              </a:lnSpc>
            </a:pPr>
            <a:r>
              <a:rPr lang="en-US" sz="1707">
                <a:solidFill>
                  <a:srgbClr val="6B6B69"/>
                </a:solidFill>
                <a:latin typeface="Montserrat"/>
                <a:ea typeface="Montserrat"/>
                <a:cs typeface="Montserrat"/>
                <a:sym typeface="Montserrat"/>
              </a:rPr>
              <a:t>-</a:t>
            </a:r>
            <a:r>
              <a:rPr lang="en-US" sz="1707">
                <a:solidFill>
                  <a:srgbClr val="6B6B69"/>
                </a:solidFill>
                <a:latin typeface="Montserrat"/>
                <a:ea typeface="Montserrat"/>
                <a:cs typeface="Montserrat"/>
                <a:sym typeface="Montserrat"/>
              </a:rPr>
              <a:t> </a:t>
            </a:r>
            <a:r>
              <a:rPr lang="en-US" sz="1707">
                <a:solidFill>
                  <a:srgbClr val="6B6B69"/>
                </a:solidFill>
                <a:latin typeface="Montserrat"/>
                <a:ea typeface="Montserrat"/>
                <a:cs typeface="Montserrat"/>
                <a:sym typeface="Montserrat"/>
              </a:rPr>
              <a:t>S</a:t>
            </a:r>
            <a:r>
              <a:rPr lang="en-US" sz="1707">
                <a:solidFill>
                  <a:srgbClr val="6B6B69"/>
                </a:solidFill>
                <a:latin typeface="Montserrat"/>
                <a:ea typeface="Montserrat"/>
                <a:cs typeface="Montserrat"/>
                <a:sym typeface="Montserrat"/>
              </a:rPr>
              <a:t>e</a:t>
            </a:r>
            <a:r>
              <a:rPr lang="en-US" sz="1707">
                <a:solidFill>
                  <a:srgbClr val="6B6B69"/>
                </a:solidFill>
                <a:latin typeface="Montserrat"/>
                <a:ea typeface="Montserrat"/>
                <a:cs typeface="Montserrat"/>
                <a:sym typeface="Montserrat"/>
              </a:rPr>
              <a:t>lbs</a:t>
            </a:r>
            <a:r>
              <a:rPr lang="en-US" sz="1707">
                <a:solidFill>
                  <a:srgbClr val="6B6B69"/>
                </a:solidFill>
                <a:latin typeface="Montserrat"/>
                <a:ea typeface="Montserrat"/>
                <a:cs typeface="Montserrat"/>
                <a:sym typeface="Montserrat"/>
              </a:rPr>
              <a:t>t</a:t>
            </a:r>
            <a:r>
              <a:rPr lang="en-US" sz="1707">
                <a:solidFill>
                  <a:srgbClr val="6B6B69"/>
                </a:solidFill>
                <a:latin typeface="Montserrat"/>
                <a:ea typeface="Montserrat"/>
                <a:cs typeface="Montserrat"/>
                <a:sym typeface="Montserrat"/>
              </a:rPr>
              <a:t>wertgefü</a:t>
            </a:r>
            <a:r>
              <a:rPr lang="en-US" sz="1707">
                <a:solidFill>
                  <a:srgbClr val="6B6B69"/>
                </a:solidFill>
                <a:latin typeface="Montserrat"/>
                <a:ea typeface="Montserrat"/>
                <a:cs typeface="Montserrat"/>
                <a:sym typeface="Montserrat"/>
              </a:rPr>
              <a:t>h</a:t>
            </a:r>
            <a:r>
              <a:rPr lang="en-US" sz="1707">
                <a:solidFill>
                  <a:srgbClr val="6B6B69"/>
                </a:solidFill>
                <a:latin typeface="Montserrat"/>
                <a:ea typeface="Montserrat"/>
                <a:cs typeface="Montserrat"/>
                <a:sym typeface="Montserrat"/>
              </a:rPr>
              <a:t>l</a:t>
            </a:r>
          </a:p>
          <a:p>
            <a:pPr algn="l">
              <a:lnSpc>
                <a:spcPts val="3279"/>
              </a:lnSpc>
            </a:pPr>
          </a:p>
        </p:txBody>
      </p:sp>
      <p:sp>
        <p:nvSpPr>
          <p:cNvPr name="TextBox 4" id="4"/>
          <p:cNvSpPr txBox="true"/>
          <p:nvPr/>
        </p:nvSpPr>
        <p:spPr>
          <a:xfrm rot="0">
            <a:off x="9604427" y="1830684"/>
            <a:ext cx="8683573" cy="6511332"/>
          </a:xfrm>
          <a:prstGeom prst="rect">
            <a:avLst/>
          </a:prstGeom>
        </p:spPr>
        <p:txBody>
          <a:bodyPr anchor="t" rtlCol="false" tIns="0" lIns="0" bIns="0" rIns="0">
            <a:spAutoFit/>
          </a:bodyPr>
          <a:lstStyle/>
          <a:p>
            <a:pPr algn="l">
              <a:lnSpc>
                <a:spcPts val="3279"/>
              </a:lnSpc>
            </a:pPr>
          </a:p>
          <a:p>
            <a:pPr algn="l">
              <a:lnSpc>
                <a:spcPts val="3279"/>
              </a:lnSpc>
            </a:pPr>
            <a:r>
              <a:rPr lang="en-US" sz="1707">
                <a:solidFill>
                  <a:srgbClr val="6B6B69"/>
                </a:solidFill>
                <a:latin typeface="Montserrat"/>
                <a:ea typeface="Montserrat"/>
                <a:cs typeface="Montserrat"/>
                <a:sym typeface="Montserrat"/>
              </a:rPr>
              <a:t>- Erfolgs- und Versagensängste</a:t>
            </a:r>
          </a:p>
          <a:p>
            <a:pPr algn="l">
              <a:lnSpc>
                <a:spcPts val="3279"/>
              </a:lnSpc>
            </a:pPr>
            <a:r>
              <a:rPr lang="en-US" sz="1707">
                <a:solidFill>
                  <a:srgbClr val="6B6B69"/>
                </a:solidFill>
                <a:latin typeface="Montserrat"/>
                <a:ea typeface="Montserrat"/>
                <a:cs typeface="Montserrat"/>
                <a:sym typeface="Montserrat"/>
              </a:rPr>
              <a:t>- Lernen, Gedächtnis</a:t>
            </a:r>
          </a:p>
          <a:p>
            <a:pPr algn="l">
              <a:lnSpc>
                <a:spcPts val="3279"/>
              </a:lnSpc>
            </a:pPr>
            <a:r>
              <a:rPr lang="en-US" sz="1707">
                <a:solidFill>
                  <a:srgbClr val="6B6B69"/>
                </a:solidFill>
                <a:latin typeface="Montserrat"/>
                <a:ea typeface="Montserrat"/>
                <a:cs typeface="Montserrat"/>
                <a:sym typeface="Montserrat"/>
              </a:rPr>
              <a:t>- Konzentrationsfähigkeit</a:t>
            </a:r>
          </a:p>
          <a:p>
            <a:pPr algn="l">
              <a:lnSpc>
                <a:spcPts val="3279"/>
              </a:lnSpc>
            </a:pPr>
            <a:r>
              <a:rPr lang="en-US" sz="1707">
                <a:solidFill>
                  <a:srgbClr val="6B6B69"/>
                </a:solidFill>
                <a:latin typeface="Montserrat"/>
                <a:ea typeface="Montserrat"/>
                <a:cs typeface="Montserrat"/>
                <a:sym typeface="Montserrat"/>
              </a:rPr>
              <a:t>- Lese-Rechtschreibschwäche</a:t>
            </a:r>
          </a:p>
          <a:p>
            <a:pPr algn="l">
              <a:lnSpc>
                <a:spcPts val="3279"/>
              </a:lnSpc>
            </a:pPr>
            <a:r>
              <a:rPr lang="en-US" sz="1707">
                <a:solidFill>
                  <a:srgbClr val="6B6B69"/>
                </a:solidFill>
                <a:latin typeface="Montserrat"/>
                <a:ea typeface="Montserrat"/>
                <a:cs typeface="Montserrat"/>
                <a:sym typeface="Montserrat"/>
              </a:rPr>
              <a:t>- Rechenschwäche</a:t>
            </a:r>
          </a:p>
          <a:p>
            <a:pPr algn="l">
              <a:lnSpc>
                <a:spcPts val="3279"/>
              </a:lnSpc>
            </a:pPr>
            <a:r>
              <a:rPr lang="en-US" sz="1707">
                <a:solidFill>
                  <a:srgbClr val="6B6B69"/>
                </a:solidFill>
                <a:latin typeface="Montserrat"/>
                <a:ea typeface="Montserrat"/>
                <a:cs typeface="Montserrat"/>
                <a:sym typeface="Montserrat"/>
              </a:rPr>
              <a:t>- schulische und berufliche Leistungsfähigkeit</a:t>
            </a:r>
          </a:p>
          <a:p>
            <a:pPr algn="l">
              <a:lnSpc>
                <a:spcPts val="3279"/>
              </a:lnSpc>
            </a:pPr>
            <a:r>
              <a:rPr lang="en-US" sz="1707">
                <a:solidFill>
                  <a:srgbClr val="6B6B69"/>
                </a:solidFill>
                <a:latin typeface="Montserrat"/>
                <a:ea typeface="Montserrat"/>
                <a:cs typeface="Montserrat"/>
                <a:sym typeface="Montserrat"/>
              </a:rPr>
              <a:t>- Leistungs- und Prüfungsversagen</a:t>
            </a:r>
          </a:p>
          <a:p>
            <a:pPr algn="l">
              <a:lnSpc>
                <a:spcPts val="3279"/>
              </a:lnSpc>
            </a:pPr>
            <a:r>
              <a:rPr lang="en-US" sz="1707">
                <a:solidFill>
                  <a:srgbClr val="6B6B69"/>
                </a:solidFill>
                <a:latin typeface="Montserrat"/>
                <a:ea typeface="Montserrat"/>
                <a:cs typeface="Montserrat"/>
                <a:sym typeface="Montserrat"/>
              </a:rPr>
              <a:t>- Lampenfieber</a:t>
            </a:r>
          </a:p>
          <a:p>
            <a:pPr algn="l">
              <a:lnSpc>
                <a:spcPts val="3279"/>
              </a:lnSpc>
            </a:pPr>
            <a:r>
              <a:rPr lang="en-US" sz="1707">
                <a:solidFill>
                  <a:srgbClr val="6B6B69"/>
                </a:solidFill>
                <a:latin typeface="Montserrat"/>
                <a:ea typeface="Montserrat"/>
                <a:cs typeface="Montserrat"/>
                <a:sym typeface="Montserrat"/>
              </a:rPr>
              <a:t>- Ängste vor Gruppen, Autoritäten oder Ängste vor dem and</a:t>
            </a:r>
            <a:r>
              <a:rPr lang="en-US" sz="1707">
                <a:solidFill>
                  <a:srgbClr val="6B6B69"/>
                </a:solidFill>
                <a:latin typeface="Montserrat"/>
                <a:ea typeface="Montserrat"/>
                <a:cs typeface="Montserrat"/>
                <a:sym typeface="Montserrat"/>
              </a:rPr>
              <a:t>eren Geschlecht</a:t>
            </a:r>
          </a:p>
          <a:p>
            <a:pPr algn="l">
              <a:lnSpc>
                <a:spcPts val="3279"/>
              </a:lnSpc>
            </a:pPr>
            <a:r>
              <a:rPr lang="en-US" sz="1707">
                <a:solidFill>
                  <a:srgbClr val="6B6B69"/>
                </a:solidFill>
                <a:latin typeface="Montserrat"/>
                <a:ea typeface="Montserrat"/>
                <a:cs typeface="Montserrat"/>
                <a:sym typeface="Montserrat"/>
              </a:rPr>
              <a:t>- Ängste, andere Menschen anzusprechen</a:t>
            </a:r>
          </a:p>
          <a:p>
            <a:pPr algn="l">
              <a:lnSpc>
                <a:spcPts val="3279"/>
              </a:lnSpc>
            </a:pPr>
            <a:r>
              <a:rPr lang="en-US" sz="1707">
                <a:solidFill>
                  <a:srgbClr val="6B6B69"/>
                </a:solidFill>
                <a:latin typeface="Montserrat"/>
                <a:ea typeface="Montserrat"/>
                <a:cs typeface="Montserrat"/>
                <a:sym typeface="Montserrat"/>
              </a:rPr>
              <a:t>- Ängste vor Telefonieren, Kaltakquise, Präsentationen, öffentlichem Reden</a:t>
            </a:r>
          </a:p>
          <a:p>
            <a:pPr algn="l">
              <a:lnSpc>
                <a:spcPts val="3279"/>
              </a:lnSpc>
            </a:pPr>
            <a:r>
              <a:rPr lang="en-US" sz="1707">
                <a:solidFill>
                  <a:srgbClr val="6B6B69"/>
                </a:solidFill>
                <a:latin typeface="Montserrat"/>
                <a:ea typeface="Montserrat"/>
                <a:cs typeface="Montserrat"/>
                <a:sym typeface="Montserrat"/>
              </a:rPr>
              <a:t>- Steigerung von Leistungsfähigkeit</a:t>
            </a:r>
          </a:p>
          <a:p>
            <a:pPr algn="l">
              <a:lnSpc>
                <a:spcPts val="3279"/>
              </a:lnSpc>
            </a:pPr>
            <a:r>
              <a:rPr lang="en-US" sz="1707">
                <a:solidFill>
                  <a:srgbClr val="6B6B69"/>
                </a:solidFill>
                <a:latin typeface="Montserrat"/>
                <a:ea typeface="Montserrat"/>
                <a:cs typeface="Montserrat"/>
                <a:sym typeface="Montserrat"/>
              </a:rPr>
              <a:t>- Belastbarkeit, Stressbewältigung und Burnout-Prävention</a:t>
            </a:r>
          </a:p>
          <a:p>
            <a:pPr algn="l">
              <a:lnSpc>
                <a:spcPts val="3279"/>
              </a:lnSpc>
            </a:pPr>
            <a:r>
              <a:rPr lang="en-US" sz="1707">
                <a:solidFill>
                  <a:srgbClr val="6B6B69"/>
                </a:solidFill>
                <a:latin typeface="Montserrat"/>
                <a:ea typeface="Montserrat"/>
                <a:cs typeface="Montserrat"/>
                <a:sym typeface="Montserrat"/>
              </a:rPr>
              <a:t>-</a:t>
            </a:r>
            <a:r>
              <a:rPr lang="en-US" sz="1707">
                <a:solidFill>
                  <a:srgbClr val="6B6B69"/>
                </a:solidFill>
                <a:latin typeface="Montserrat"/>
                <a:ea typeface="Montserrat"/>
                <a:cs typeface="Montserrat"/>
                <a:sym typeface="Montserrat"/>
              </a:rPr>
              <a:t> Redeb</a:t>
            </a:r>
            <a:r>
              <a:rPr lang="en-US" sz="1707">
                <a:solidFill>
                  <a:srgbClr val="6B6B69"/>
                </a:solidFill>
                <a:latin typeface="Montserrat"/>
                <a:ea typeface="Montserrat"/>
                <a:cs typeface="Montserrat"/>
                <a:sym typeface="Montserrat"/>
              </a:rPr>
              <a:t>lockade</a:t>
            </a:r>
          </a:p>
          <a:p>
            <a:pPr algn="l">
              <a:lnSpc>
                <a:spcPts val="3279"/>
              </a:lnSpc>
            </a:pPr>
          </a:p>
        </p:txBody>
      </p:sp>
      <p:sp>
        <p:nvSpPr>
          <p:cNvPr name="Freeform 5" id="5"/>
          <p:cNvSpPr/>
          <p:nvPr/>
        </p:nvSpPr>
        <p:spPr>
          <a:xfrm flipH="false" flipV="false" rot="0">
            <a:off x="3940468" y="59882"/>
            <a:ext cx="10192719" cy="10167237"/>
          </a:xfrm>
          <a:custGeom>
            <a:avLst/>
            <a:gdLst/>
            <a:ahLst/>
            <a:cxnLst/>
            <a:rect r="r" b="b" t="t" l="l"/>
            <a:pathLst>
              <a:path h="10167237" w="10192719">
                <a:moveTo>
                  <a:pt x="0" y="0"/>
                </a:moveTo>
                <a:lnTo>
                  <a:pt x="10192719" y="0"/>
                </a:lnTo>
                <a:lnTo>
                  <a:pt x="10192719" y="10167236"/>
                </a:lnTo>
                <a:lnTo>
                  <a:pt x="0" y="10167236"/>
                </a:lnTo>
                <a:lnTo>
                  <a:pt x="0" y="0"/>
                </a:lnTo>
                <a:close/>
              </a:path>
            </a:pathLst>
          </a:custGeom>
          <a:blipFill>
            <a:blip r:embed="rId2">
              <a:alphaModFix amt="14000"/>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DF7F2"/>
        </a:solidFill>
      </p:bgPr>
    </p:bg>
    <p:spTree>
      <p:nvGrpSpPr>
        <p:cNvPr id="1" name=""/>
        <p:cNvGrpSpPr/>
        <p:nvPr/>
      </p:nvGrpSpPr>
      <p:grpSpPr>
        <a:xfrm>
          <a:off x="0" y="0"/>
          <a:ext cx="0" cy="0"/>
          <a:chOff x="0" y="0"/>
          <a:chExt cx="0" cy="0"/>
        </a:xfrm>
      </p:grpSpPr>
      <p:grpSp>
        <p:nvGrpSpPr>
          <p:cNvPr name="Group 2" id="2"/>
          <p:cNvGrpSpPr/>
          <p:nvPr/>
        </p:nvGrpSpPr>
        <p:grpSpPr>
          <a:xfrm rot="0">
            <a:off x="-888397" y="-693798"/>
            <a:ext cx="20064784" cy="11286441"/>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alphaModFix amt="10999"/>
              </a:blip>
              <a:stretch>
                <a:fillRect l="0" t="-38888" r="0" b="-38888"/>
              </a:stretch>
            </a:blipFill>
          </p:spPr>
        </p:sp>
      </p:grpSp>
      <p:grpSp>
        <p:nvGrpSpPr>
          <p:cNvPr name="Group 4" id="4"/>
          <p:cNvGrpSpPr/>
          <p:nvPr/>
        </p:nvGrpSpPr>
        <p:grpSpPr>
          <a:xfrm rot="0">
            <a:off x="4056677" y="5273421"/>
            <a:ext cx="428625" cy="428625"/>
            <a:chOff x="0" y="0"/>
            <a:chExt cx="571500" cy="571500"/>
          </a:xfrm>
        </p:grpSpPr>
        <p:sp>
          <p:nvSpPr>
            <p:cNvPr name="Freeform 5" id="5" descr="image.png"/>
            <p:cNvSpPr/>
            <p:nvPr/>
          </p:nvSpPr>
          <p:spPr>
            <a:xfrm flipH="false" flipV="false" rot="0">
              <a:off x="0" y="0"/>
              <a:ext cx="571500" cy="571500"/>
            </a:xfrm>
            <a:custGeom>
              <a:avLst/>
              <a:gdLst/>
              <a:ahLst/>
              <a:cxnLst/>
              <a:rect r="r" b="b" t="t" l="l"/>
              <a:pathLst>
                <a:path h="571500" w="571500">
                  <a:moveTo>
                    <a:pt x="0" y="0"/>
                  </a:moveTo>
                  <a:lnTo>
                    <a:pt x="571500" y="0"/>
                  </a:lnTo>
                  <a:lnTo>
                    <a:pt x="571500" y="571500"/>
                  </a:lnTo>
                  <a:lnTo>
                    <a:pt x="0" y="571500"/>
                  </a:lnTo>
                  <a:lnTo>
                    <a:pt x="0" y="0"/>
                  </a:lnTo>
                  <a:close/>
                </a:path>
              </a:pathLst>
            </a:custGeom>
            <a:blipFill>
              <a:blip r:embed="rId4"/>
              <a:stretch>
                <a:fillRect l="0" t="0" r="0" b="-3333"/>
              </a:stretch>
            </a:blipFill>
          </p:spPr>
        </p:sp>
      </p:grpSp>
      <p:grpSp>
        <p:nvGrpSpPr>
          <p:cNvPr name="Group 6" id="6"/>
          <p:cNvGrpSpPr/>
          <p:nvPr/>
        </p:nvGrpSpPr>
        <p:grpSpPr>
          <a:xfrm rot="0">
            <a:off x="14042670" y="5273421"/>
            <a:ext cx="328612" cy="428625"/>
            <a:chOff x="0" y="0"/>
            <a:chExt cx="438150" cy="571500"/>
          </a:xfrm>
        </p:grpSpPr>
        <p:sp>
          <p:nvSpPr>
            <p:cNvPr name="Freeform 7" id="7" descr="image.png"/>
            <p:cNvSpPr/>
            <p:nvPr/>
          </p:nvSpPr>
          <p:spPr>
            <a:xfrm flipH="false" flipV="false" rot="0">
              <a:off x="0" y="0"/>
              <a:ext cx="438150" cy="571500"/>
            </a:xfrm>
            <a:custGeom>
              <a:avLst/>
              <a:gdLst/>
              <a:ahLst/>
              <a:cxnLst/>
              <a:rect r="r" b="b" t="t" l="l"/>
              <a:pathLst>
                <a:path h="571500" w="438150">
                  <a:moveTo>
                    <a:pt x="0" y="0"/>
                  </a:moveTo>
                  <a:lnTo>
                    <a:pt x="438150" y="0"/>
                  </a:lnTo>
                  <a:lnTo>
                    <a:pt x="438150" y="571500"/>
                  </a:lnTo>
                  <a:lnTo>
                    <a:pt x="0" y="571500"/>
                  </a:lnTo>
                  <a:lnTo>
                    <a:pt x="0" y="0"/>
                  </a:lnTo>
                  <a:close/>
                </a:path>
              </a:pathLst>
            </a:custGeom>
            <a:blipFill>
              <a:blip r:embed="rId5"/>
              <a:stretch>
                <a:fillRect l="0" t="0" r="0" b="-3333"/>
              </a:stretch>
            </a:blipFill>
          </p:spPr>
        </p:sp>
      </p:grpSp>
      <p:sp>
        <p:nvSpPr>
          <p:cNvPr name="TextBox 8" id="8"/>
          <p:cNvSpPr txBox="true"/>
          <p:nvPr/>
        </p:nvSpPr>
        <p:spPr>
          <a:xfrm rot="0">
            <a:off x="4740945" y="1747542"/>
            <a:ext cx="8806101" cy="1143000"/>
          </a:xfrm>
          <a:prstGeom prst="rect">
            <a:avLst/>
          </a:prstGeom>
        </p:spPr>
        <p:txBody>
          <a:bodyPr anchor="t" rtlCol="false" tIns="0" lIns="0" bIns="0" rIns="0">
            <a:spAutoFit/>
          </a:bodyPr>
          <a:lstStyle/>
          <a:p>
            <a:pPr algn="ctr">
              <a:lnSpc>
                <a:spcPts val="8100"/>
              </a:lnSpc>
            </a:pPr>
            <a:r>
              <a:rPr lang="en-US" b="true" sz="6750">
                <a:solidFill>
                  <a:srgbClr val="3C3C3B"/>
                </a:solidFill>
                <a:latin typeface="Playfair Display Bold"/>
                <a:ea typeface="Playfair Display Bold"/>
                <a:cs typeface="Playfair Display Bold"/>
                <a:sym typeface="Playfair Display Bold"/>
              </a:rPr>
              <a:t>Bereit für Ihre Reise?</a:t>
            </a:r>
          </a:p>
        </p:txBody>
      </p:sp>
      <p:sp>
        <p:nvSpPr>
          <p:cNvPr name="TextBox 9" id="9"/>
          <p:cNvSpPr txBox="true"/>
          <p:nvPr/>
        </p:nvSpPr>
        <p:spPr>
          <a:xfrm rot="0">
            <a:off x="3429000" y="3138192"/>
            <a:ext cx="11430000" cy="1277988"/>
          </a:xfrm>
          <a:prstGeom prst="rect">
            <a:avLst/>
          </a:prstGeom>
        </p:spPr>
        <p:txBody>
          <a:bodyPr anchor="t" rtlCol="false" tIns="0" lIns="0" bIns="0" rIns="0">
            <a:spAutoFit/>
          </a:bodyPr>
          <a:lstStyle/>
          <a:p>
            <a:pPr algn="ctr">
              <a:lnSpc>
                <a:spcPts val="5182"/>
              </a:lnSpc>
            </a:pPr>
            <a:r>
              <a:rPr lang="en-US" sz="2700">
                <a:solidFill>
                  <a:srgbClr val="6B6B69"/>
                </a:solidFill>
                <a:latin typeface="Montserrat"/>
                <a:ea typeface="Montserrat"/>
                <a:cs typeface="Montserrat"/>
                <a:sym typeface="Montserrat"/>
              </a:rPr>
              <a:t>Ich freue mich darauf, Sie wertschätzend auf Ihrem Weg zu begleiten.</a:t>
            </a:r>
          </a:p>
        </p:txBody>
      </p:sp>
      <p:sp>
        <p:nvSpPr>
          <p:cNvPr name="TextBox 10" id="10"/>
          <p:cNvSpPr txBox="true"/>
          <p:nvPr/>
        </p:nvSpPr>
        <p:spPr>
          <a:xfrm rot="0">
            <a:off x="7693814" y="8607289"/>
            <a:ext cx="2900362" cy="859107"/>
          </a:xfrm>
          <a:prstGeom prst="rect">
            <a:avLst/>
          </a:prstGeom>
        </p:spPr>
        <p:txBody>
          <a:bodyPr anchor="t" rtlCol="false" tIns="0" lIns="0" bIns="0" rIns="0">
            <a:spAutoFit/>
          </a:bodyPr>
          <a:lstStyle/>
          <a:p>
            <a:pPr algn="ctr">
              <a:lnSpc>
                <a:spcPts val="6046"/>
              </a:lnSpc>
            </a:pPr>
            <a:r>
              <a:rPr lang="en-US" sz="3150" i="true">
                <a:solidFill>
                  <a:srgbClr val="C5A059"/>
                </a:solidFill>
                <a:latin typeface="Playfair Display Italics"/>
                <a:ea typeface="Playfair Display Italics"/>
                <a:cs typeface="Playfair Display Italics"/>
                <a:sym typeface="Playfair Display Italics"/>
              </a:rPr>
              <a:t>Johanna Coach</a:t>
            </a:r>
          </a:p>
        </p:txBody>
      </p:sp>
      <p:sp>
        <p:nvSpPr>
          <p:cNvPr name="TextBox 11" id="11"/>
          <p:cNvSpPr txBox="true"/>
          <p:nvPr/>
        </p:nvSpPr>
        <p:spPr>
          <a:xfrm rot="0">
            <a:off x="2438610" y="5661279"/>
            <a:ext cx="4093385" cy="433959"/>
          </a:xfrm>
          <a:prstGeom prst="rect">
            <a:avLst/>
          </a:prstGeom>
        </p:spPr>
        <p:txBody>
          <a:bodyPr anchor="t" rtlCol="false" tIns="0" lIns="0" bIns="0" rIns="0">
            <a:spAutoFit/>
          </a:bodyPr>
          <a:lstStyle/>
          <a:p>
            <a:pPr algn="ctr">
              <a:lnSpc>
                <a:spcPts val="3887"/>
              </a:lnSpc>
            </a:pPr>
            <a:r>
              <a:rPr lang="en-US" sz="2025">
                <a:solidFill>
                  <a:srgbClr val="6B6B69"/>
                </a:solidFill>
                <a:latin typeface="Montserrat"/>
                <a:ea typeface="Montserrat"/>
                <a:cs typeface="Montserrat"/>
                <a:sym typeface="Montserrat"/>
              </a:rPr>
              <a:t>johannas.coaching@gmail.com</a:t>
            </a:r>
          </a:p>
        </p:txBody>
      </p:sp>
      <p:sp>
        <p:nvSpPr>
          <p:cNvPr name="TextBox 12" id="12"/>
          <p:cNvSpPr txBox="true"/>
          <p:nvPr/>
        </p:nvSpPr>
        <p:spPr>
          <a:xfrm rot="0">
            <a:off x="12235301" y="5568696"/>
            <a:ext cx="4450573" cy="919734"/>
          </a:xfrm>
          <a:prstGeom prst="rect">
            <a:avLst/>
          </a:prstGeom>
        </p:spPr>
        <p:txBody>
          <a:bodyPr anchor="t" rtlCol="false" tIns="0" lIns="0" bIns="0" rIns="0">
            <a:spAutoFit/>
          </a:bodyPr>
          <a:lstStyle/>
          <a:p>
            <a:pPr algn="ctr">
              <a:lnSpc>
                <a:spcPts val="3887"/>
              </a:lnSpc>
            </a:pPr>
            <a:r>
              <a:rPr lang="en-US" sz="2025">
                <a:solidFill>
                  <a:srgbClr val="6B6B69"/>
                </a:solidFill>
                <a:latin typeface="Montserrat"/>
                <a:ea typeface="Montserrat"/>
                <a:cs typeface="Montserrat"/>
                <a:sym typeface="Montserrat"/>
              </a:rPr>
              <a:t>Ihre Praxis für Ganzheitlichkeit</a:t>
            </a:r>
          </a:p>
          <a:p>
            <a:pPr algn="ctr">
              <a:lnSpc>
                <a:spcPts val="3887"/>
              </a:lnSpc>
            </a:pPr>
            <a:r>
              <a:rPr lang="en-US" sz="2025">
                <a:solidFill>
                  <a:srgbClr val="6B6B69"/>
                </a:solidFill>
                <a:latin typeface="Montserrat"/>
                <a:ea typeface="Montserrat"/>
                <a:cs typeface="Montserrat"/>
                <a:sym typeface="Montserrat"/>
              </a:rPr>
              <a:t>In Gifhorn</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DF7F2"/>
        </a:solidFill>
      </p:bgPr>
    </p:bg>
    <p:spTree>
      <p:nvGrpSpPr>
        <p:cNvPr id="1" name=""/>
        <p:cNvGrpSpPr/>
        <p:nvPr/>
      </p:nvGrpSpPr>
      <p:grpSpPr>
        <a:xfrm>
          <a:off x="0" y="0"/>
          <a:ext cx="0" cy="0"/>
          <a:chOff x="0" y="0"/>
          <a:chExt cx="0" cy="0"/>
        </a:xfrm>
      </p:grpSpPr>
      <p:grpSp>
        <p:nvGrpSpPr>
          <p:cNvPr name="Group 2" id="2"/>
          <p:cNvGrpSpPr/>
          <p:nvPr/>
        </p:nvGrpSpPr>
        <p:grpSpPr>
          <a:xfrm rot="0">
            <a:off x="1143000" y="4043582"/>
            <a:ext cx="16002000" cy="14288"/>
            <a:chOff x="0" y="0"/>
            <a:chExt cx="21336000" cy="19050"/>
          </a:xfrm>
        </p:grpSpPr>
        <p:sp>
          <p:nvSpPr>
            <p:cNvPr name="Freeform 3" id="3"/>
            <p:cNvSpPr/>
            <p:nvPr/>
          </p:nvSpPr>
          <p:spPr>
            <a:xfrm flipH="false" flipV="false" rot="0">
              <a:off x="0" y="0"/>
              <a:ext cx="21336000" cy="19050"/>
            </a:xfrm>
            <a:custGeom>
              <a:avLst/>
              <a:gdLst/>
              <a:ahLst/>
              <a:cxnLst/>
              <a:rect r="r" b="b" t="t" l="l"/>
              <a:pathLst>
                <a:path h="19050" w="21336000">
                  <a:moveTo>
                    <a:pt x="0" y="0"/>
                  </a:moveTo>
                  <a:lnTo>
                    <a:pt x="21336000" y="0"/>
                  </a:lnTo>
                  <a:lnTo>
                    <a:pt x="21336000" y="19050"/>
                  </a:lnTo>
                  <a:lnTo>
                    <a:pt x="0" y="19050"/>
                  </a:lnTo>
                  <a:close/>
                </a:path>
              </a:pathLst>
            </a:custGeom>
            <a:solidFill>
              <a:srgbClr val="757575"/>
            </a:solidFill>
          </p:spPr>
        </p:sp>
      </p:grpSp>
      <p:grpSp>
        <p:nvGrpSpPr>
          <p:cNvPr name="Group 4" id="4"/>
          <p:cNvGrpSpPr/>
          <p:nvPr/>
        </p:nvGrpSpPr>
        <p:grpSpPr>
          <a:xfrm rot="0">
            <a:off x="1143000" y="4043582"/>
            <a:ext cx="16002000" cy="14288"/>
            <a:chOff x="0" y="0"/>
            <a:chExt cx="21336000" cy="19050"/>
          </a:xfrm>
        </p:grpSpPr>
        <p:sp>
          <p:nvSpPr>
            <p:cNvPr name="Freeform 5" id="5"/>
            <p:cNvSpPr/>
            <p:nvPr/>
          </p:nvSpPr>
          <p:spPr>
            <a:xfrm flipH="false" flipV="false" rot="0">
              <a:off x="0" y="0"/>
              <a:ext cx="21336000" cy="19050"/>
            </a:xfrm>
            <a:custGeom>
              <a:avLst/>
              <a:gdLst/>
              <a:ahLst/>
              <a:cxnLst/>
              <a:rect r="r" b="b" t="t" l="l"/>
              <a:pathLst>
                <a:path h="19050" w="21336000">
                  <a:moveTo>
                    <a:pt x="0" y="0"/>
                  </a:moveTo>
                  <a:lnTo>
                    <a:pt x="21336000" y="0"/>
                  </a:lnTo>
                  <a:lnTo>
                    <a:pt x="21336000" y="19050"/>
                  </a:lnTo>
                  <a:lnTo>
                    <a:pt x="0" y="19050"/>
                  </a:lnTo>
                  <a:close/>
                </a:path>
              </a:pathLst>
            </a:custGeom>
            <a:solidFill>
              <a:srgbClr val="757575"/>
            </a:solidFill>
          </p:spPr>
        </p:sp>
      </p:grpSp>
      <p:grpSp>
        <p:nvGrpSpPr>
          <p:cNvPr name="Group 6" id="6"/>
          <p:cNvGrpSpPr/>
          <p:nvPr/>
        </p:nvGrpSpPr>
        <p:grpSpPr>
          <a:xfrm rot="0">
            <a:off x="1143000" y="5220738"/>
            <a:ext cx="16002000" cy="14288"/>
            <a:chOff x="0" y="0"/>
            <a:chExt cx="21336000" cy="19050"/>
          </a:xfrm>
        </p:grpSpPr>
        <p:sp>
          <p:nvSpPr>
            <p:cNvPr name="Freeform 7" id="7"/>
            <p:cNvSpPr/>
            <p:nvPr/>
          </p:nvSpPr>
          <p:spPr>
            <a:xfrm flipH="false" flipV="false" rot="0">
              <a:off x="0" y="0"/>
              <a:ext cx="21336000" cy="19050"/>
            </a:xfrm>
            <a:custGeom>
              <a:avLst/>
              <a:gdLst/>
              <a:ahLst/>
              <a:cxnLst/>
              <a:rect r="r" b="b" t="t" l="l"/>
              <a:pathLst>
                <a:path h="19050" w="21336000">
                  <a:moveTo>
                    <a:pt x="0" y="0"/>
                  </a:moveTo>
                  <a:lnTo>
                    <a:pt x="21336000" y="0"/>
                  </a:lnTo>
                  <a:lnTo>
                    <a:pt x="21336000" y="19050"/>
                  </a:lnTo>
                  <a:lnTo>
                    <a:pt x="0" y="19050"/>
                  </a:lnTo>
                  <a:close/>
                </a:path>
              </a:pathLst>
            </a:custGeom>
            <a:solidFill>
              <a:srgbClr val="757575"/>
            </a:solidFill>
          </p:spPr>
        </p:sp>
      </p:grpSp>
      <p:grpSp>
        <p:nvGrpSpPr>
          <p:cNvPr name="Group 8" id="8"/>
          <p:cNvGrpSpPr/>
          <p:nvPr/>
        </p:nvGrpSpPr>
        <p:grpSpPr>
          <a:xfrm rot="0">
            <a:off x="1143000" y="5220738"/>
            <a:ext cx="16002000" cy="14288"/>
            <a:chOff x="0" y="0"/>
            <a:chExt cx="21336000" cy="19050"/>
          </a:xfrm>
        </p:grpSpPr>
        <p:sp>
          <p:nvSpPr>
            <p:cNvPr name="Freeform 9" id="9"/>
            <p:cNvSpPr/>
            <p:nvPr/>
          </p:nvSpPr>
          <p:spPr>
            <a:xfrm flipH="false" flipV="false" rot="0">
              <a:off x="0" y="0"/>
              <a:ext cx="21336000" cy="19050"/>
            </a:xfrm>
            <a:custGeom>
              <a:avLst/>
              <a:gdLst/>
              <a:ahLst/>
              <a:cxnLst/>
              <a:rect r="r" b="b" t="t" l="l"/>
              <a:pathLst>
                <a:path h="19050" w="21336000">
                  <a:moveTo>
                    <a:pt x="0" y="0"/>
                  </a:moveTo>
                  <a:lnTo>
                    <a:pt x="21336000" y="0"/>
                  </a:lnTo>
                  <a:lnTo>
                    <a:pt x="21336000" y="19050"/>
                  </a:lnTo>
                  <a:lnTo>
                    <a:pt x="0" y="19050"/>
                  </a:lnTo>
                  <a:close/>
                </a:path>
              </a:pathLst>
            </a:custGeom>
            <a:solidFill>
              <a:srgbClr val="757575"/>
            </a:solidFill>
          </p:spPr>
        </p:sp>
      </p:grpSp>
      <p:grpSp>
        <p:nvGrpSpPr>
          <p:cNvPr name="Group 10" id="10"/>
          <p:cNvGrpSpPr/>
          <p:nvPr/>
        </p:nvGrpSpPr>
        <p:grpSpPr>
          <a:xfrm rot="0">
            <a:off x="1143000" y="6695037"/>
            <a:ext cx="16002000" cy="14288"/>
            <a:chOff x="0" y="0"/>
            <a:chExt cx="21336000" cy="19050"/>
          </a:xfrm>
        </p:grpSpPr>
        <p:sp>
          <p:nvSpPr>
            <p:cNvPr name="Freeform 11" id="11"/>
            <p:cNvSpPr/>
            <p:nvPr/>
          </p:nvSpPr>
          <p:spPr>
            <a:xfrm flipH="false" flipV="false" rot="0">
              <a:off x="0" y="0"/>
              <a:ext cx="21336000" cy="19050"/>
            </a:xfrm>
            <a:custGeom>
              <a:avLst/>
              <a:gdLst/>
              <a:ahLst/>
              <a:cxnLst/>
              <a:rect r="r" b="b" t="t" l="l"/>
              <a:pathLst>
                <a:path h="19050" w="21336000">
                  <a:moveTo>
                    <a:pt x="0" y="0"/>
                  </a:moveTo>
                  <a:lnTo>
                    <a:pt x="21336000" y="0"/>
                  </a:lnTo>
                  <a:lnTo>
                    <a:pt x="21336000" y="19050"/>
                  </a:lnTo>
                  <a:lnTo>
                    <a:pt x="0" y="19050"/>
                  </a:lnTo>
                  <a:close/>
                </a:path>
              </a:pathLst>
            </a:custGeom>
            <a:solidFill>
              <a:srgbClr val="757575"/>
            </a:solidFill>
          </p:spPr>
        </p:sp>
      </p:grpSp>
      <p:grpSp>
        <p:nvGrpSpPr>
          <p:cNvPr name="Group 12" id="12"/>
          <p:cNvGrpSpPr/>
          <p:nvPr/>
        </p:nvGrpSpPr>
        <p:grpSpPr>
          <a:xfrm rot="0">
            <a:off x="1143000" y="6695037"/>
            <a:ext cx="16002000" cy="14288"/>
            <a:chOff x="0" y="0"/>
            <a:chExt cx="21336000" cy="19050"/>
          </a:xfrm>
        </p:grpSpPr>
        <p:sp>
          <p:nvSpPr>
            <p:cNvPr name="Freeform 13" id="13"/>
            <p:cNvSpPr/>
            <p:nvPr/>
          </p:nvSpPr>
          <p:spPr>
            <a:xfrm flipH="false" flipV="false" rot="0">
              <a:off x="0" y="0"/>
              <a:ext cx="21336000" cy="19050"/>
            </a:xfrm>
            <a:custGeom>
              <a:avLst/>
              <a:gdLst/>
              <a:ahLst/>
              <a:cxnLst/>
              <a:rect r="r" b="b" t="t" l="l"/>
              <a:pathLst>
                <a:path h="19050" w="21336000">
                  <a:moveTo>
                    <a:pt x="0" y="0"/>
                  </a:moveTo>
                  <a:lnTo>
                    <a:pt x="21336000" y="0"/>
                  </a:lnTo>
                  <a:lnTo>
                    <a:pt x="21336000" y="19050"/>
                  </a:lnTo>
                  <a:lnTo>
                    <a:pt x="0" y="19050"/>
                  </a:lnTo>
                  <a:close/>
                </a:path>
              </a:pathLst>
            </a:custGeom>
            <a:solidFill>
              <a:srgbClr val="757575"/>
            </a:solidFill>
          </p:spPr>
        </p:sp>
      </p:grpSp>
      <p:grpSp>
        <p:nvGrpSpPr>
          <p:cNvPr name="Group 14" id="14"/>
          <p:cNvGrpSpPr/>
          <p:nvPr/>
        </p:nvGrpSpPr>
        <p:grpSpPr>
          <a:xfrm rot="0">
            <a:off x="1143000" y="7872193"/>
            <a:ext cx="16002000" cy="14288"/>
            <a:chOff x="0" y="0"/>
            <a:chExt cx="21336000" cy="19050"/>
          </a:xfrm>
        </p:grpSpPr>
        <p:sp>
          <p:nvSpPr>
            <p:cNvPr name="Freeform 15" id="15"/>
            <p:cNvSpPr/>
            <p:nvPr/>
          </p:nvSpPr>
          <p:spPr>
            <a:xfrm flipH="false" flipV="false" rot="0">
              <a:off x="0" y="0"/>
              <a:ext cx="21336000" cy="19050"/>
            </a:xfrm>
            <a:custGeom>
              <a:avLst/>
              <a:gdLst/>
              <a:ahLst/>
              <a:cxnLst/>
              <a:rect r="r" b="b" t="t" l="l"/>
              <a:pathLst>
                <a:path h="19050" w="21336000">
                  <a:moveTo>
                    <a:pt x="0" y="0"/>
                  </a:moveTo>
                  <a:lnTo>
                    <a:pt x="21336000" y="0"/>
                  </a:lnTo>
                  <a:lnTo>
                    <a:pt x="21336000" y="19050"/>
                  </a:lnTo>
                  <a:lnTo>
                    <a:pt x="0" y="19050"/>
                  </a:lnTo>
                  <a:close/>
                </a:path>
              </a:pathLst>
            </a:custGeom>
            <a:solidFill>
              <a:srgbClr val="757575"/>
            </a:solidFill>
          </p:spPr>
        </p:sp>
      </p:grpSp>
      <p:grpSp>
        <p:nvGrpSpPr>
          <p:cNvPr name="Group 16" id="16"/>
          <p:cNvGrpSpPr/>
          <p:nvPr/>
        </p:nvGrpSpPr>
        <p:grpSpPr>
          <a:xfrm rot="0">
            <a:off x="1143000" y="7872193"/>
            <a:ext cx="16002000" cy="14288"/>
            <a:chOff x="0" y="0"/>
            <a:chExt cx="21336000" cy="19050"/>
          </a:xfrm>
        </p:grpSpPr>
        <p:sp>
          <p:nvSpPr>
            <p:cNvPr name="Freeform 17" id="17"/>
            <p:cNvSpPr/>
            <p:nvPr/>
          </p:nvSpPr>
          <p:spPr>
            <a:xfrm flipH="false" flipV="false" rot="0">
              <a:off x="0" y="0"/>
              <a:ext cx="21336000" cy="19050"/>
            </a:xfrm>
            <a:custGeom>
              <a:avLst/>
              <a:gdLst/>
              <a:ahLst/>
              <a:cxnLst/>
              <a:rect r="r" b="b" t="t" l="l"/>
              <a:pathLst>
                <a:path h="19050" w="21336000">
                  <a:moveTo>
                    <a:pt x="0" y="0"/>
                  </a:moveTo>
                  <a:lnTo>
                    <a:pt x="21336000" y="0"/>
                  </a:lnTo>
                  <a:lnTo>
                    <a:pt x="21336000" y="19050"/>
                  </a:lnTo>
                  <a:lnTo>
                    <a:pt x="0" y="19050"/>
                  </a:lnTo>
                  <a:close/>
                </a:path>
              </a:pathLst>
            </a:custGeom>
            <a:solidFill>
              <a:srgbClr val="757575"/>
            </a:solidFill>
          </p:spPr>
        </p:sp>
      </p:grpSp>
      <p:grpSp>
        <p:nvGrpSpPr>
          <p:cNvPr name="Group 18" id="18"/>
          <p:cNvGrpSpPr/>
          <p:nvPr/>
        </p:nvGrpSpPr>
        <p:grpSpPr>
          <a:xfrm rot="0">
            <a:off x="1143000" y="3104855"/>
            <a:ext cx="1657350" cy="814388"/>
            <a:chOff x="0" y="0"/>
            <a:chExt cx="2209800" cy="1085850"/>
          </a:xfrm>
        </p:grpSpPr>
        <p:sp>
          <p:nvSpPr>
            <p:cNvPr name="Freeform 19" id="19" descr="image.png"/>
            <p:cNvSpPr/>
            <p:nvPr/>
          </p:nvSpPr>
          <p:spPr>
            <a:xfrm flipH="false" flipV="false" rot="0">
              <a:off x="0" y="0"/>
              <a:ext cx="2209800" cy="1085850"/>
            </a:xfrm>
            <a:custGeom>
              <a:avLst/>
              <a:gdLst/>
              <a:ahLst/>
              <a:cxnLst/>
              <a:rect r="r" b="b" t="t" l="l"/>
              <a:pathLst>
                <a:path h="1085850" w="2209800">
                  <a:moveTo>
                    <a:pt x="0" y="0"/>
                  </a:moveTo>
                  <a:lnTo>
                    <a:pt x="2209800" y="0"/>
                  </a:lnTo>
                  <a:lnTo>
                    <a:pt x="2209800" y="1085850"/>
                  </a:lnTo>
                  <a:lnTo>
                    <a:pt x="0" y="1085850"/>
                  </a:lnTo>
                  <a:lnTo>
                    <a:pt x="0" y="0"/>
                  </a:lnTo>
                  <a:close/>
                </a:path>
              </a:pathLst>
            </a:custGeom>
            <a:blipFill>
              <a:blip r:embed="rId3"/>
              <a:stretch>
                <a:fillRect l="0" t="0" r="0" b="-1754"/>
              </a:stretch>
            </a:blipFill>
          </p:spPr>
        </p:sp>
      </p:grpSp>
      <p:sp>
        <p:nvSpPr>
          <p:cNvPr name="TextBox 20" id="20"/>
          <p:cNvSpPr txBox="true"/>
          <p:nvPr/>
        </p:nvSpPr>
        <p:spPr>
          <a:xfrm rot="0">
            <a:off x="3929062" y="2990250"/>
            <a:ext cx="14358938" cy="401907"/>
          </a:xfrm>
          <a:prstGeom prst="rect">
            <a:avLst/>
          </a:prstGeom>
        </p:spPr>
        <p:txBody>
          <a:bodyPr anchor="t" rtlCol="false" tIns="0" lIns="0" bIns="0" rIns="0">
            <a:spAutoFit/>
          </a:bodyPr>
          <a:lstStyle/>
          <a:p>
            <a:pPr algn="l">
              <a:lnSpc>
                <a:spcPts val="2808"/>
              </a:lnSpc>
            </a:pPr>
            <a:r>
              <a:rPr lang="en-US" sz="1462">
                <a:solidFill>
                  <a:srgbClr val="3C3C3B"/>
                </a:solidFill>
                <a:latin typeface="Montserrat"/>
                <a:ea typeface="Montserrat"/>
                <a:cs typeface="Montserrat"/>
                <a:sym typeface="Montserrat"/>
              </a:rPr>
              <a:t>https://i.etsystatic.com/41394010/r/il/747ddd/4985326921/il_570xN.4985326921_c1fn.jpg</a:t>
            </a:r>
          </a:p>
        </p:txBody>
      </p:sp>
      <p:sp>
        <p:nvSpPr>
          <p:cNvPr name="TextBox 21" id="21"/>
          <p:cNvSpPr txBox="true"/>
          <p:nvPr/>
        </p:nvSpPr>
        <p:spPr>
          <a:xfrm rot="0">
            <a:off x="3929062" y="3339779"/>
            <a:ext cx="14358938" cy="489499"/>
          </a:xfrm>
          <a:prstGeom prst="rect">
            <a:avLst/>
          </a:prstGeom>
        </p:spPr>
        <p:txBody>
          <a:bodyPr anchor="t" rtlCol="false" tIns="0" lIns="0" bIns="0" rIns="0">
            <a:spAutoFit/>
          </a:bodyPr>
          <a:lstStyle/>
          <a:p>
            <a:pPr algn="l">
              <a:lnSpc>
                <a:spcPts val="3456"/>
              </a:lnSpc>
            </a:pPr>
            <a:r>
              <a:rPr lang="en-US" sz="1800">
                <a:solidFill>
                  <a:srgbClr val="3C3C3B"/>
                </a:solidFill>
                <a:latin typeface="Montserrat"/>
                <a:ea typeface="Montserrat"/>
                <a:cs typeface="Montserrat"/>
                <a:sym typeface="Montserrat"/>
              </a:rPr>
              <a:t>Source: </a:t>
            </a:r>
            <a:r>
              <a:rPr lang="en-US" sz="1800">
                <a:solidFill>
                  <a:srgbClr val="4F46E5"/>
                </a:solidFill>
                <a:latin typeface="Montserrat"/>
                <a:ea typeface="Montserrat"/>
                <a:cs typeface="Montserrat"/>
                <a:sym typeface="Montserrat"/>
              </a:rPr>
              <a:t>www.etsy.com</a:t>
            </a:r>
          </a:p>
        </p:txBody>
      </p:sp>
      <p:grpSp>
        <p:nvGrpSpPr>
          <p:cNvPr name="Group 22" id="22"/>
          <p:cNvGrpSpPr/>
          <p:nvPr/>
        </p:nvGrpSpPr>
        <p:grpSpPr>
          <a:xfrm rot="0">
            <a:off x="1143000" y="4282011"/>
            <a:ext cx="2400300" cy="542925"/>
            <a:chOff x="0" y="0"/>
            <a:chExt cx="3200400" cy="723900"/>
          </a:xfrm>
        </p:grpSpPr>
        <p:sp>
          <p:nvSpPr>
            <p:cNvPr name="Freeform 23" id="23" descr="image.png"/>
            <p:cNvSpPr/>
            <p:nvPr/>
          </p:nvSpPr>
          <p:spPr>
            <a:xfrm flipH="false" flipV="false" rot="0">
              <a:off x="0" y="0"/>
              <a:ext cx="3200400" cy="723900"/>
            </a:xfrm>
            <a:custGeom>
              <a:avLst/>
              <a:gdLst/>
              <a:ahLst/>
              <a:cxnLst/>
              <a:rect r="r" b="b" t="t" l="l"/>
              <a:pathLst>
                <a:path h="723900" w="3200400">
                  <a:moveTo>
                    <a:pt x="0" y="0"/>
                  </a:moveTo>
                  <a:lnTo>
                    <a:pt x="3200400" y="0"/>
                  </a:lnTo>
                  <a:lnTo>
                    <a:pt x="3200400" y="723900"/>
                  </a:lnTo>
                  <a:lnTo>
                    <a:pt x="0" y="723900"/>
                  </a:lnTo>
                  <a:lnTo>
                    <a:pt x="0" y="0"/>
                  </a:lnTo>
                  <a:close/>
                </a:path>
              </a:pathLst>
            </a:custGeom>
            <a:blipFill>
              <a:blip r:embed="rId4"/>
              <a:stretch>
                <a:fillRect l="0" t="0" r="0" b="-2631"/>
              </a:stretch>
            </a:blipFill>
          </p:spPr>
        </p:sp>
      </p:grpSp>
      <p:sp>
        <p:nvSpPr>
          <p:cNvPr name="TextBox 24" id="24"/>
          <p:cNvSpPr txBox="true"/>
          <p:nvPr/>
        </p:nvSpPr>
        <p:spPr>
          <a:xfrm rot="0">
            <a:off x="3929062" y="4167407"/>
            <a:ext cx="14358938" cy="401907"/>
          </a:xfrm>
          <a:prstGeom prst="rect">
            <a:avLst/>
          </a:prstGeom>
        </p:spPr>
        <p:txBody>
          <a:bodyPr anchor="t" rtlCol="false" tIns="0" lIns="0" bIns="0" rIns="0">
            <a:spAutoFit/>
          </a:bodyPr>
          <a:lstStyle/>
          <a:p>
            <a:pPr algn="l">
              <a:lnSpc>
                <a:spcPts val="2808"/>
              </a:lnSpc>
            </a:pPr>
            <a:r>
              <a:rPr lang="en-US" sz="1462">
                <a:solidFill>
                  <a:srgbClr val="3C3C3B"/>
                </a:solidFill>
                <a:latin typeface="Montserrat"/>
                <a:ea typeface="Montserrat"/>
                <a:cs typeface="Montserrat"/>
                <a:sym typeface="Montserrat"/>
              </a:rPr>
              <a:t>https://gabbybernstein.com/wp-content/uploads/2022/07/hero-physical-wellbeing-3-jpg.webp</a:t>
            </a:r>
          </a:p>
        </p:txBody>
      </p:sp>
      <p:sp>
        <p:nvSpPr>
          <p:cNvPr name="TextBox 25" id="25"/>
          <p:cNvSpPr txBox="true"/>
          <p:nvPr/>
        </p:nvSpPr>
        <p:spPr>
          <a:xfrm rot="0">
            <a:off x="3910012" y="4512164"/>
            <a:ext cx="14358938" cy="489499"/>
          </a:xfrm>
          <a:prstGeom prst="rect">
            <a:avLst/>
          </a:prstGeom>
        </p:spPr>
        <p:txBody>
          <a:bodyPr anchor="t" rtlCol="false" tIns="0" lIns="0" bIns="0" rIns="0">
            <a:spAutoFit/>
          </a:bodyPr>
          <a:lstStyle/>
          <a:p>
            <a:pPr algn="l">
              <a:lnSpc>
                <a:spcPts val="3456"/>
              </a:lnSpc>
            </a:pPr>
            <a:r>
              <a:rPr lang="en-US" sz="1800">
                <a:solidFill>
                  <a:srgbClr val="3C3C3B"/>
                </a:solidFill>
                <a:latin typeface="Montserrat"/>
                <a:ea typeface="Montserrat"/>
                <a:cs typeface="Montserrat"/>
                <a:sym typeface="Montserrat"/>
              </a:rPr>
              <a:t>Source: </a:t>
            </a:r>
            <a:r>
              <a:rPr lang="en-US" sz="1800">
                <a:solidFill>
                  <a:srgbClr val="4F46E5"/>
                </a:solidFill>
                <a:latin typeface="Montserrat"/>
                <a:ea typeface="Montserrat"/>
                <a:cs typeface="Montserrat"/>
                <a:sym typeface="Montserrat"/>
              </a:rPr>
              <a:t>gabbybernstein.com</a:t>
            </a:r>
          </a:p>
        </p:txBody>
      </p:sp>
      <p:grpSp>
        <p:nvGrpSpPr>
          <p:cNvPr name="Group 26" id="26"/>
          <p:cNvGrpSpPr/>
          <p:nvPr/>
        </p:nvGrpSpPr>
        <p:grpSpPr>
          <a:xfrm rot="0">
            <a:off x="1143000" y="5607844"/>
            <a:ext cx="1985962" cy="542925"/>
            <a:chOff x="0" y="0"/>
            <a:chExt cx="2647950" cy="723900"/>
          </a:xfrm>
        </p:grpSpPr>
        <p:sp>
          <p:nvSpPr>
            <p:cNvPr name="Freeform 27" id="27" descr="image.png"/>
            <p:cNvSpPr/>
            <p:nvPr/>
          </p:nvSpPr>
          <p:spPr>
            <a:xfrm flipH="false" flipV="false" rot="0">
              <a:off x="0" y="0"/>
              <a:ext cx="2647950" cy="723900"/>
            </a:xfrm>
            <a:custGeom>
              <a:avLst/>
              <a:gdLst/>
              <a:ahLst/>
              <a:cxnLst/>
              <a:rect r="r" b="b" t="t" l="l"/>
              <a:pathLst>
                <a:path h="723900" w="2647950">
                  <a:moveTo>
                    <a:pt x="0" y="0"/>
                  </a:moveTo>
                  <a:lnTo>
                    <a:pt x="2647950" y="0"/>
                  </a:lnTo>
                  <a:lnTo>
                    <a:pt x="2647950" y="723900"/>
                  </a:lnTo>
                  <a:lnTo>
                    <a:pt x="0" y="723900"/>
                  </a:lnTo>
                  <a:lnTo>
                    <a:pt x="0" y="0"/>
                  </a:lnTo>
                  <a:close/>
                </a:path>
              </a:pathLst>
            </a:custGeom>
            <a:blipFill>
              <a:blip r:embed="rId5"/>
              <a:stretch>
                <a:fillRect l="0" t="0" r="0" b="0"/>
              </a:stretch>
            </a:blipFill>
          </p:spPr>
        </p:sp>
      </p:grpSp>
      <p:sp>
        <p:nvSpPr>
          <p:cNvPr name="TextBox 28" id="28"/>
          <p:cNvSpPr txBox="true"/>
          <p:nvPr/>
        </p:nvSpPr>
        <p:spPr>
          <a:xfrm rot="0">
            <a:off x="3929062" y="5344563"/>
            <a:ext cx="14358938" cy="699049"/>
          </a:xfrm>
          <a:prstGeom prst="rect">
            <a:avLst/>
          </a:prstGeom>
        </p:spPr>
        <p:txBody>
          <a:bodyPr anchor="t" rtlCol="false" tIns="0" lIns="0" bIns="0" rIns="0">
            <a:spAutoFit/>
          </a:bodyPr>
          <a:lstStyle/>
          <a:p>
            <a:pPr algn="l">
              <a:lnSpc>
                <a:spcPts val="2808"/>
              </a:lnSpc>
            </a:pPr>
            <a:r>
              <a:rPr lang="en-US" sz="1462">
                <a:solidFill>
                  <a:srgbClr val="3C3C3B"/>
                </a:solidFill>
                <a:latin typeface="Montserrat"/>
                <a:ea typeface="Montserrat"/>
                <a:cs typeface="Montserrat"/>
                <a:sym typeface="Montserrat"/>
              </a:rPr>
              <a:t>https://img.freepik.com/premium-photo/close-up-side-view-relaxed-millennial-caucasian-girl-stand-with-eyes-closed-breath-fresh-air-dreaming-visualizing-calm-peaceful-young-woman-meditate-relieve-negative-emotions-stress-free-concept_650366-8571.jpg</a:t>
            </a:r>
          </a:p>
        </p:txBody>
      </p:sp>
      <p:sp>
        <p:nvSpPr>
          <p:cNvPr name="TextBox 29" id="29"/>
          <p:cNvSpPr txBox="true"/>
          <p:nvPr/>
        </p:nvSpPr>
        <p:spPr>
          <a:xfrm rot="0">
            <a:off x="3929062" y="5991225"/>
            <a:ext cx="14358938" cy="489499"/>
          </a:xfrm>
          <a:prstGeom prst="rect">
            <a:avLst/>
          </a:prstGeom>
        </p:spPr>
        <p:txBody>
          <a:bodyPr anchor="t" rtlCol="false" tIns="0" lIns="0" bIns="0" rIns="0">
            <a:spAutoFit/>
          </a:bodyPr>
          <a:lstStyle/>
          <a:p>
            <a:pPr algn="l">
              <a:lnSpc>
                <a:spcPts val="3456"/>
              </a:lnSpc>
            </a:pPr>
            <a:r>
              <a:rPr lang="en-US" sz="1800">
                <a:solidFill>
                  <a:srgbClr val="3C3C3B"/>
                </a:solidFill>
                <a:latin typeface="Montserrat"/>
                <a:ea typeface="Montserrat"/>
                <a:cs typeface="Montserrat"/>
                <a:sym typeface="Montserrat"/>
              </a:rPr>
              <a:t>Source: </a:t>
            </a:r>
            <a:r>
              <a:rPr lang="en-US" sz="1800">
                <a:solidFill>
                  <a:srgbClr val="4F46E5"/>
                </a:solidFill>
                <a:latin typeface="Montserrat"/>
                <a:ea typeface="Montserrat"/>
                <a:cs typeface="Montserrat"/>
                <a:sym typeface="Montserrat"/>
              </a:rPr>
              <a:t>www.freepik.com</a:t>
            </a:r>
          </a:p>
        </p:txBody>
      </p:sp>
      <p:grpSp>
        <p:nvGrpSpPr>
          <p:cNvPr name="Group 30" id="30"/>
          <p:cNvGrpSpPr/>
          <p:nvPr/>
        </p:nvGrpSpPr>
        <p:grpSpPr>
          <a:xfrm rot="0">
            <a:off x="1143000" y="6933457"/>
            <a:ext cx="2657475" cy="542925"/>
            <a:chOff x="0" y="0"/>
            <a:chExt cx="3543300" cy="723900"/>
          </a:xfrm>
        </p:grpSpPr>
        <p:sp>
          <p:nvSpPr>
            <p:cNvPr name="Freeform 31" id="31" descr="image.png"/>
            <p:cNvSpPr/>
            <p:nvPr/>
          </p:nvSpPr>
          <p:spPr>
            <a:xfrm flipH="false" flipV="false" rot="0">
              <a:off x="0" y="0"/>
              <a:ext cx="3543300" cy="723900"/>
            </a:xfrm>
            <a:custGeom>
              <a:avLst/>
              <a:gdLst/>
              <a:ahLst/>
              <a:cxnLst/>
              <a:rect r="r" b="b" t="t" l="l"/>
              <a:pathLst>
                <a:path h="723900" w="3543300">
                  <a:moveTo>
                    <a:pt x="0" y="0"/>
                  </a:moveTo>
                  <a:lnTo>
                    <a:pt x="3543300" y="0"/>
                  </a:lnTo>
                  <a:lnTo>
                    <a:pt x="3543300" y="723900"/>
                  </a:lnTo>
                  <a:lnTo>
                    <a:pt x="0" y="723900"/>
                  </a:lnTo>
                  <a:lnTo>
                    <a:pt x="0" y="0"/>
                  </a:lnTo>
                  <a:close/>
                </a:path>
              </a:pathLst>
            </a:custGeom>
            <a:blipFill>
              <a:blip r:embed="rId6"/>
              <a:stretch>
                <a:fillRect l="0" t="0" r="0" b="-2631"/>
              </a:stretch>
            </a:blipFill>
          </p:spPr>
        </p:sp>
      </p:grpSp>
      <p:sp>
        <p:nvSpPr>
          <p:cNvPr name="TextBox 32" id="32"/>
          <p:cNvSpPr txBox="true"/>
          <p:nvPr/>
        </p:nvSpPr>
        <p:spPr>
          <a:xfrm rot="0">
            <a:off x="3929062" y="6818862"/>
            <a:ext cx="14358938" cy="401907"/>
          </a:xfrm>
          <a:prstGeom prst="rect">
            <a:avLst/>
          </a:prstGeom>
        </p:spPr>
        <p:txBody>
          <a:bodyPr anchor="t" rtlCol="false" tIns="0" lIns="0" bIns="0" rIns="0">
            <a:spAutoFit/>
          </a:bodyPr>
          <a:lstStyle/>
          <a:p>
            <a:pPr algn="l">
              <a:lnSpc>
                <a:spcPts val="2808"/>
              </a:lnSpc>
            </a:pPr>
            <a:r>
              <a:rPr lang="en-US" sz="1462">
                <a:solidFill>
                  <a:srgbClr val="3C3C3B"/>
                </a:solidFill>
                <a:latin typeface="Montserrat"/>
                <a:ea typeface="Montserrat"/>
                <a:cs typeface="Montserrat"/>
                <a:sym typeface="Montserrat"/>
              </a:rPr>
              <a:t>https://static0.backyardbossimages.com/wordpress/wp-content/uploads/2025/10/tree-roots.jpg?w=1600&amp;h=900&amp;fit=crop</a:t>
            </a:r>
          </a:p>
        </p:txBody>
      </p:sp>
      <p:sp>
        <p:nvSpPr>
          <p:cNvPr name="TextBox 33" id="33"/>
          <p:cNvSpPr txBox="true"/>
          <p:nvPr/>
        </p:nvSpPr>
        <p:spPr>
          <a:xfrm rot="0">
            <a:off x="3929062" y="7168382"/>
            <a:ext cx="14358938" cy="489499"/>
          </a:xfrm>
          <a:prstGeom prst="rect">
            <a:avLst/>
          </a:prstGeom>
        </p:spPr>
        <p:txBody>
          <a:bodyPr anchor="t" rtlCol="false" tIns="0" lIns="0" bIns="0" rIns="0">
            <a:spAutoFit/>
          </a:bodyPr>
          <a:lstStyle/>
          <a:p>
            <a:pPr algn="l">
              <a:lnSpc>
                <a:spcPts val="3456"/>
              </a:lnSpc>
            </a:pPr>
            <a:r>
              <a:rPr lang="en-US" sz="1800">
                <a:solidFill>
                  <a:srgbClr val="3C3C3B"/>
                </a:solidFill>
                <a:latin typeface="Montserrat"/>
                <a:ea typeface="Montserrat"/>
                <a:cs typeface="Montserrat"/>
                <a:sym typeface="Montserrat"/>
              </a:rPr>
              <a:t>Source: </a:t>
            </a:r>
            <a:r>
              <a:rPr lang="en-US" sz="1800">
                <a:solidFill>
                  <a:srgbClr val="4F46E5"/>
                </a:solidFill>
                <a:latin typeface="Montserrat"/>
                <a:ea typeface="Montserrat"/>
                <a:cs typeface="Montserrat"/>
                <a:sym typeface="Montserrat"/>
              </a:rPr>
              <a:t>www.backyardboss.net</a:t>
            </a:r>
          </a:p>
        </p:txBody>
      </p:sp>
      <p:grpSp>
        <p:nvGrpSpPr>
          <p:cNvPr name="Group 34" id="34"/>
          <p:cNvGrpSpPr/>
          <p:nvPr/>
        </p:nvGrpSpPr>
        <p:grpSpPr>
          <a:xfrm rot="0">
            <a:off x="1143000" y="8110614"/>
            <a:ext cx="2571750" cy="542925"/>
            <a:chOff x="0" y="0"/>
            <a:chExt cx="3429000" cy="723900"/>
          </a:xfrm>
        </p:grpSpPr>
        <p:sp>
          <p:nvSpPr>
            <p:cNvPr name="Freeform 35" id="35" descr="image.png"/>
            <p:cNvSpPr/>
            <p:nvPr/>
          </p:nvSpPr>
          <p:spPr>
            <a:xfrm flipH="false" flipV="false" rot="0">
              <a:off x="0" y="0"/>
              <a:ext cx="3429000" cy="723900"/>
            </a:xfrm>
            <a:custGeom>
              <a:avLst/>
              <a:gdLst/>
              <a:ahLst/>
              <a:cxnLst/>
              <a:rect r="r" b="b" t="t" l="l"/>
              <a:pathLst>
                <a:path h="723900" w="3429000">
                  <a:moveTo>
                    <a:pt x="0" y="0"/>
                  </a:moveTo>
                  <a:lnTo>
                    <a:pt x="3429000" y="0"/>
                  </a:lnTo>
                  <a:lnTo>
                    <a:pt x="3429000" y="723900"/>
                  </a:lnTo>
                  <a:lnTo>
                    <a:pt x="0" y="723900"/>
                  </a:lnTo>
                  <a:lnTo>
                    <a:pt x="0" y="0"/>
                  </a:lnTo>
                  <a:close/>
                </a:path>
              </a:pathLst>
            </a:custGeom>
            <a:blipFill>
              <a:blip r:embed="rId7"/>
              <a:stretch>
                <a:fillRect l="0" t="0" r="0" b="-2631"/>
              </a:stretch>
            </a:blipFill>
          </p:spPr>
        </p:sp>
      </p:grpSp>
      <p:sp>
        <p:nvSpPr>
          <p:cNvPr name="TextBox 36" id="36"/>
          <p:cNvSpPr txBox="true"/>
          <p:nvPr/>
        </p:nvSpPr>
        <p:spPr>
          <a:xfrm rot="0">
            <a:off x="3929062" y="7996018"/>
            <a:ext cx="14358938" cy="401907"/>
          </a:xfrm>
          <a:prstGeom prst="rect">
            <a:avLst/>
          </a:prstGeom>
        </p:spPr>
        <p:txBody>
          <a:bodyPr anchor="t" rtlCol="false" tIns="0" lIns="0" bIns="0" rIns="0">
            <a:spAutoFit/>
          </a:bodyPr>
          <a:lstStyle/>
          <a:p>
            <a:pPr algn="l">
              <a:lnSpc>
                <a:spcPts val="2808"/>
              </a:lnSpc>
            </a:pPr>
            <a:r>
              <a:rPr lang="en-US" sz="1462">
                <a:solidFill>
                  <a:srgbClr val="3C3C3B"/>
                </a:solidFill>
                <a:latin typeface="Montserrat"/>
                <a:ea typeface="Montserrat"/>
                <a:cs typeface="Montserrat"/>
                <a:sym typeface="Montserrat"/>
              </a:rPr>
              <a:t>https://www.drguanptap.com/wp-content/uploads/2025/02/How-Acupuncture-Can-Speed-Up-Healing-Dr.-Guan-b-1024x1024.jpg</a:t>
            </a:r>
          </a:p>
        </p:txBody>
      </p:sp>
      <p:sp>
        <p:nvSpPr>
          <p:cNvPr name="TextBox 37" id="37"/>
          <p:cNvSpPr txBox="true"/>
          <p:nvPr/>
        </p:nvSpPr>
        <p:spPr>
          <a:xfrm rot="0">
            <a:off x="3929062" y="8345538"/>
            <a:ext cx="14358938" cy="489499"/>
          </a:xfrm>
          <a:prstGeom prst="rect">
            <a:avLst/>
          </a:prstGeom>
        </p:spPr>
        <p:txBody>
          <a:bodyPr anchor="t" rtlCol="false" tIns="0" lIns="0" bIns="0" rIns="0">
            <a:spAutoFit/>
          </a:bodyPr>
          <a:lstStyle/>
          <a:p>
            <a:pPr algn="l">
              <a:lnSpc>
                <a:spcPts val="3456"/>
              </a:lnSpc>
            </a:pPr>
            <a:r>
              <a:rPr lang="en-US" sz="1800">
                <a:solidFill>
                  <a:srgbClr val="3C3C3B"/>
                </a:solidFill>
                <a:latin typeface="Montserrat"/>
                <a:ea typeface="Montserrat"/>
                <a:cs typeface="Montserrat"/>
                <a:sym typeface="Montserrat"/>
              </a:rPr>
              <a:t>Source: </a:t>
            </a:r>
            <a:r>
              <a:rPr lang="en-US" sz="1800">
                <a:solidFill>
                  <a:srgbClr val="4F46E5"/>
                </a:solidFill>
                <a:latin typeface="Montserrat"/>
                <a:ea typeface="Montserrat"/>
                <a:cs typeface="Montserrat"/>
                <a:sym typeface="Montserrat"/>
              </a:rPr>
              <a:t>www.drguanptap.com</a:t>
            </a:r>
          </a:p>
        </p:txBody>
      </p:sp>
      <p:sp>
        <p:nvSpPr>
          <p:cNvPr name="TextBox 38" id="38"/>
          <p:cNvSpPr txBox="true"/>
          <p:nvPr/>
        </p:nvSpPr>
        <p:spPr>
          <a:xfrm rot="0">
            <a:off x="1143000" y="857250"/>
            <a:ext cx="16802100" cy="857250"/>
          </a:xfrm>
          <a:prstGeom prst="rect">
            <a:avLst/>
          </a:prstGeom>
        </p:spPr>
        <p:txBody>
          <a:bodyPr anchor="t" rtlCol="false" tIns="0" lIns="0" bIns="0" rIns="0">
            <a:spAutoFit/>
          </a:bodyPr>
          <a:lstStyle/>
          <a:p>
            <a:pPr algn="l">
              <a:lnSpc>
                <a:spcPts val="5940"/>
              </a:lnSpc>
            </a:pPr>
            <a:r>
              <a:rPr lang="en-US" sz="4950">
                <a:solidFill>
                  <a:srgbClr val="C5A059"/>
                </a:solidFill>
                <a:latin typeface="Playfair Display"/>
                <a:ea typeface="Playfair Display"/>
                <a:cs typeface="Playfair Display"/>
                <a:sym typeface="Playfair Display"/>
              </a:rPr>
              <a:t>Image Sources</a:t>
            </a:r>
          </a:p>
        </p:txBody>
      </p:sp>
      <p:grpSp>
        <p:nvGrpSpPr>
          <p:cNvPr name="Group 39" id="39"/>
          <p:cNvGrpSpPr/>
          <p:nvPr/>
        </p:nvGrpSpPr>
        <p:grpSpPr>
          <a:xfrm rot="0">
            <a:off x="1143000" y="1914525"/>
            <a:ext cx="16002000" cy="14288"/>
            <a:chOff x="0" y="0"/>
            <a:chExt cx="21336000" cy="19050"/>
          </a:xfrm>
        </p:grpSpPr>
        <p:sp>
          <p:nvSpPr>
            <p:cNvPr name="Freeform 40" id="40"/>
            <p:cNvSpPr/>
            <p:nvPr/>
          </p:nvSpPr>
          <p:spPr>
            <a:xfrm flipH="false" flipV="false" rot="0">
              <a:off x="0" y="0"/>
              <a:ext cx="21336000" cy="19050"/>
            </a:xfrm>
            <a:custGeom>
              <a:avLst/>
              <a:gdLst/>
              <a:ahLst/>
              <a:cxnLst/>
              <a:rect r="r" b="b" t="t" l="l"/>
              <a:pathLst>
                <a:path h="19050" w="21336000">
                  <a:moveTo>
                    <a:pt x="0" y="0"/>
                  </a:moveTo>
                  <a:lnTo>
                    <a:pt x="21336000" y="0"/>
                  </a:lnTo>
                  <a:lnTo>
                    <a:pt x="21336000" y="19050"/>
                  </a:lnTo>
                  <a:lnTo>
                    <a:pt x="0" y="19050"/>
                  </a:lnTo>
                  <a:close/>
                </a:path>
              </a:pathLst>
            </a:custGeom>
            <a:solidFill>
              <a:srgbClr val="C5A059"/>
            </a:solidFill>
          </p:spPr>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9151" r="0" b="-9151"/>
            </a:stretch>
          </a:blipFill>
        </p:spPr>
      </p:sp>
      <p:grpSp>
        <p:nvGrpSpPr>
          <p:cNvPr name="Group 3" id="3"/>
          <p:cNvGrpSpPr/>
          <p:nvPr/>
        </p:nvGrpSpPr>
        <p:grpSpPr>
          <a:xfrm rot="0">
            <a:off x="0" y="-74114"/>
            <a:ext cx="18288000" cy="10287000"/>
            <a:chOff x="0" y="0"/>
            <a:chExt cx="24384000" cy="13716000"/>
          </a:xfrm>
        </p:grpSpPr>
        <p:sp>
          <p:nvSpPr>
            <p:cNvPr name="Freeform 4" id="4" descr="image.png"/>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4">
                <a:alphaModFix amt="95000"/>
              </a:blip>
              <a:stretch>
                <a:fillRect l="0" t="0" r="0" b="0"/>
              </a:stretch>
            </a:blipFill>
          </p:spPr>
        </p:sp>
      </p:grpSp>
      <p:sp>
        <p:nvSpPr>
          <p:cNvPr name="TextBox 5" id="5"/>
          <p:cNvSpPr txBox="true"/>
          <p:nvPr/>
        </p:nvSpPr>
        <p:spPr>
          <a:xfrm rot="0">
            <a:off x="5588556" y="3083423"/>
            <a:ext cx="7110889" cy="1528762"/>
          </a:xfrm>
          <a:prstGeom prst="rect">
            <a:avLst/>
          </a:prstGeom>
        </p:spPr>
        <p:txBody>
          <a:bodyPr anchor="t" rtlCol="false" tIns="0" lIns="0" bIns="0" rIns="0">
            <a:spAutoFit/>
          </a:bodyPr>
          <a:lstStyle/>
          <a:p>
            <a:pPr algn="ctr">
              <a:lnSpc>
                <a:spcPts val="10800"/>
              </a:lnSpc>
            </a:pPr>
            <a:r>
              <a:rPr lang="en-US" b="true" sz="9000">
                <a:solidFill>
                  <a:srgbClr val="3C3C3B"/>
                </a:solidFill>
                <a:latin typeface="Playfair Display Bold"/>
                <a:ea typeface="Playfair Display Bold"/>
                <a:cs typeface="Playfair Display Bold"/>
                <a:sym typeface="Playfair Display Bold"/>
              </a:rPr>
              <a:t>Meine Vision</a:t>
            </a:r>
          </a:p>
        </p:txBody>
      </p:sp>
      <p:grpSp>
        <p:nvGrpSpPr>
          <p:cNvPr name="Group 6" id="6"/>
          <p:cNvGrpSpPr/>
          <p:nvPr/>
        </p:nvGrpSpPr>
        <p:grpSpPr>
          <a:xfrm rot="0">
            <a:off x="8429625" y="5040811"/>
            <a:ext cx="1428750" cy="57150"/>
            <a:chOff x="0" y="0"/>
            <a:chExt cx="1905000" cy="76200"/>
          </a:xfrm>
        </p:grpSpPr>
        <p:sp>
          <p:nvSpPr>
            <p:cNvPr name="Freeform 7" id="7"/>
            <p:cNvSpPr/>
            <p:nvPr/>
          </p:nvSpPr>
          <p:spPr>
            <a:xfrm flipH="false" flipV="false" rot="0">
              <a:off x="0" y="0"/>
              <a:ext cx="1905000" cy="76200"/>
            </a:xfrm>
            <a:custGeom>
              <a:avLst/>
              <a:gdLst/>
              <a:ahLst/>
              <a:cxnLst/>
              <a:rect r="r" b="b" t="t" l="l"/>
              <a:pathLst>
                <a:path h="76200" w="1905000">
                  <a:moveTo>
                    <a:pt x="0" y="0"/>
                  </a:moveTo>
                  <a:lnTo>
                    <a:pt x="1905000" y="0"/>
                  </a:lnTo>
                  <a:lnTo>
                    <a:pt x="1905000" y="76200"/>
                  </a:lnTo>
                  <a:lnTo>
                    <a:pt x="0" y="76200"/>
                  </a:lnTo>
                  <a:close/>
                </a:path>
              </a:pathLst>
            </a:custGeom>
            <a:solidFill>
              <a:srgbClr val="D7A3AF"/>
            </a:solidFill>
          </p:spPr>
        </p:sp>
      </p:grpSp>
      <p:sp>
        <p:nvSpPr>
          <p:cNvPr name="TextBox 8" id="8"/>
          <p:cNvSpPr txBox="true"/>
          <p:nvPr/>
        </p:nvSpPr>
        <p:spPr>
          <a:xfrm rot="0">
            <a:off x="2714625" y="5278936"/>
            <a:ext cx="12858750" cy="1710328"/>
          </a:xfrm>
          <a:prstGeom prst="rect">
            <a:avLst/>
          </a:prstGeom>
        </p:spPr>
        <p:txBody>
          <a:bodyPr anchor="t" rtlCol="false" tIns="0" lIns="0" bIns="0" rIns="0">
            <a:spAutoFit/>
          </a:bodyPr>
          <a:lstStyle/>
          <a:p>
            <a:pPr algn="ctr">
              <a:lnSpc>
                <a:spcPts val="6912"/>
              </a:lnSpc>
            </a:pPr>
            <a:r>
              <a:rPr lang="en-US" sz="3600" i="true">
                <a:solidFill>
                  <a:srgbClr val="6B6B69"/>
                </a:solidFill>
                <a:latin typeface="Montserrat Italics"/>
                <a:ea typeface="Montserrat Italics"/>
                <a:cs typeface="Montserrat Italics"/>
                <a:sym typeface="Montserrat Italics"/>
              </a:rPr>
              <a:t>Menschen zurück zu ihren eigenen verborgenen Kräften führen.</a:t>
            </a:r>
          </a:p>
        </p:txBody>
      </p:sp>
      <p:sp>
        <p:nvSpPr>
          <p:cNvPr name="TextBox 9" id="9"/>
          <p:cNvSpPr txBox="true"/>
          <p:nvPr/>
        </p:nvSpPr>
        <p:spPr>
          <a:xfrm rot="0">
            <a:off x="4515418" y="8505825"/>
            <a:ext cx="9257164" cy="752475"/>
          </a:xfrm>
          <a:prstGeom prst="rect">
            <a:avLst/>
          </a:prstGeom>
        </p:spPr>
        <p:txBody>
          <a:bodyPr anchor="t" rtlCol="false" tIns="0" lIns="0" bIns="0" rIns="0">
            <a:spAutoFit/>
          </a:bodyPr>
          <a:lstStyle/>
          <a:p>
            <a:pPr algn="l">
              <a:lnSpc>
                <a:spcPts val="5940"/>
              </a:lnSpc>
            </a:pPr>
            <a:r>
              <a:rPr lang="en-US" sz="4950">
                <a:solidFill>
                  <a:srgbClr val="C5A059"/>
                </a:solidFill>
                <a:latin typeface="Playfair Display"/>
                <a:ea typeface="Playfair Display"/>
                <a:cs typeface="Playfair Display"/>
                <a:sym typeface="Playfair Display"/>
              </a:rPr>
              <a:t>“Alles, was dir fehlt, ist zu viel.”</a:t>
            </a:r>
          </a:p>
        </p:txBody>
      </p:sp>
      <p:sp>
        <p:nvSpPr>
          <p:cNvPr name="Freeform 10" id="10"/>
          <p:cNvSpPr/>
          <p:nvPr/>
        </p:nvSpPr>
        <p:spPr>
          <a:xfrm flipH="false" flipV="false" rot="0">
            <a:off x="-4430115" y="-174127"/>
            <a:ext cx="13732622" cy="11401425"/>
          </a:xfrm>
          <a:custGeom>
            <a:avLst/>
            <a:gdLst/>
            <a:ahLst/>
            <a:cxnLst/>
            <a:rect r="r" b="b" t="t" l="l"/>
            <a:pathLst>
              <a:path h="11401425" w="13732622">
                <a:moveTo>
                  <a:pt x="0" y="0"/>
                </a:moveTo>
                <a:lnTo>
                  <a:pt x="13732622" y="0"/>
                </a:lnTo>
                <a:lnTo>
                  <a:pt x="13732622" y="11401425"/>
                </a:lnTo>
                <a:lnTo>
                  <a:pt x="0" y="11401425"/>
                </a:lnTo>
                <a:lnTo>
                  <a:pt x="0" y="0"/>
                </a:lnTo>
                <a:close/>
              </a:path>
            </a:pathLst>
          </a:custGeom>
          <a:blipFill>
            <a:blip r:embed="rId5">
              <a:alphaModFix amt="10999"/>
            </a:blip>
            <a:stretch>
              <a:fillRect l="0" t="-17759" r="0" b="-14521"/>
            </a:stretch>
          </a:blipFill>
        </p:spPr>
      </p:sp>
      <p:sp>
        <p:nvSpPr>
          <p:cNvPr name="Freeform 11" id="11"/>
          <p:cNvSpPr/>
          <p:nvPr/>
        </p:nvSpPr>
        <p:spPr>
          <a:xfrm flipH="false" flipV="false" rot="-3679496">
            <a:off x="4432577" y="-2204921"/>
            <a:ext cx="12455230" cy="12424091"/>
          </a:xfrm>
          <a:custGeom>
            <a:avLst/>
            <a:gdLst/>
            <a:ahLst/>
            <a:cxnLst/>
            <a:rect r="r" b="b" t="t" l="l"/>
            <a:pathLst>
              <a:path h="12424091" w="12455230">
                <a:moveTo>
                  <a:pt x="0" y="0"/>
                </a:moveTo>
                <a:lnTo>
                  <a:pt x="12455229" y="0"/>
                </a:lnTo>
                <a:lnTo>
                  <a:pt x="12455229" y="12424091"/>
                </a:lnTo>
                <a:lnTo>
                  <a:pt x="0" y="12424091"/>
                </a:lnTo>
                <a:lnTo>
                  <a:pt x="0" y="0"/>
                </a:lnTo>
                <a:close/>
              </a:path>
            </a:pathLst>
          </a:custGeom>
          <a:blipFill>
            <a:blip r:embed="rId6">
              <a:alphaModFix amt="10999"/>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DF7F2"/>
        </a:solidFill>
      </p:bgPr>
    </p:bg>
    <p:spTree>
      <p:nvGrpSpPr>
        <p:cNvPr id="1" name=""/>
        <p:cNvGrpSpPr/>
        <p:nvPr/>
      </p:nvGrpSpPr>
      <p:grpSpPr>
        <a:xfrm>
          <a:off x="0" y="0"/>
          <a:ext cx="0" cy="0"/>
          <a:chOff x="0" y="0"/>
          <a:chExt cx="0" cy="0"/>
        </a:xfrm>
      </p:grpSpPr>
      <p:grpSp>
        <p:nvGrpSpPr>
          <p:cNvPr name="Group 2" id="2"/>
          <p:cNvGrpSpPr/>
          <p:nvPr/>
        </p:nvGrpSpPr>
        <p:grpSpPr>
          <a:xfrm rot="0">
            <a:off x="0" y="-178197"/>
            <a:ext cx="18288000" cy="10287000"/>
            <a:chOff x="0" y="0"/>
            <a:chExt cx="24384000" cy="13716000"/>
          </a:xfrm>
        </p:grpSpPr>
        <p:sp>
          <p:nvSpPr>
            <p:cNvPr name="Freeform 3" id="3" descr="image.png"/>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stretch>
                <a:fillRect l="0" t="0" r="0" b="0"/>
              </a:stretch>
            </a:blipFill>
          </p:spPr>
        </p:sp>
      </p:grpSp>
      <p:sp>
        <p:nvSpPr>
          <p:cNvPr name="TextBox 4" id="4"/>
          <p:cNvSpPr txBox="true"/>
          <p:nvPr/>
        </p:nvSpPr>
        <p:spPr>
          <a:xfrm rot="0">
            <a:off x="1143000" y="2845594"/>
            <a:ext cx="7572375" cy="1076325"/>
          </a:xfrm>
          <a:prstGeom prst="rect">
            <a:avLst/>
          </a:prstGeom>
        </p:spPr>
        <p:txBody>
          <a:bodyPr anchor="t" rtlCol="false" tIns="0" lIns="0" bIns="0" rIns="0">
            <a:spAutoFit/>
          </a:bodyPr>
          <a:lstStyle/>
          <a:p>
            <a:pPr algn="l">
              <a:lnSpc>
                <a:spcPts val="4320"/>
              </a:lnSpc>
            </a:pPr>
            <a:r>
              <a:rPr lang="en-US" sz="2250">
                <a:solidFill>
                  <a:srgbClr val="6B6B69"/>
                </a:solidFill>
                <a:latin typeface="Montserrat"/>
                <a:ea typeface="Montserrat"/>
                <a:cs typeface="Montserrat"/>
                <a:sym typeface="Montserrat"/>
              </a:rPr>
              <a:t>Ich unterstütze Menschen dabei, zu erkennen, wer sie wirklich sind – frei von:</a:t>
            </a:r>
          </a:p>
        </p:txBody>
      </p:sp>
      <p:sp>
        <p:nvSpPr>
          <p:cNvPr name="TextBox 5" id="5"/>
          <p:cNvSpPr txBox="true"/>
          <p:nvPr/>
        </p:nvSpPr>
        <p:spPr>
          <a:xfrm rot="0">
            <a:off x="1464469" y="6705600"/>
            <a:ext cx="7572375" cy="1076325"/>
          </a:xfrm>
          <a:prstGeom prst="rect">
            <a:avLst/>
          </a:prstGeom>
        </p:spPr>
        <p:txBody>
          <a:bodyPr anchor="t" rtlCol="false" tIns="0" lIns="0" bIns="0" rIns="0">
            <a:spAutoFit/>
          </a:bodyPr>
          <a:lstStyle/>
          <a:p>
            <a:pPr algn="l">
              <a:lnSpc>
                <a:spcPts val="4320"/>
              </a:lnSpc>
            </a:pPr>
            <a:r>
              <a:rPr lang="en-US" b="true" sz="2250">
                <a:solidFill>
                  <a:srgbClr val="6B6B69"/>
                </a:solidFill>
                <a:latin typeface="Montserrat Medium"/>
                <a:ea typeface="Montserrat Medium"/>
                <a:cs typeface="Montserrat Medium"/>
                <a:sym typeface="Montserrat Medium"/>
              </a:rPr>
              <a:t>Ein ganzheitlicher Blick auf das Individuum bildet das Fundament meiner Arbeit.</a:t>
            </a:r>
          </a:p>
        </p:txBody>
      </p:sp>
      <p:sp>
        <p:nvSpPr>
          <p:cNvPr name="TextBox 6" id="6"/>
          <p:cNvSpPr txBox="true"/>
          <p:nvPr/>
        </p:nvSpPr>
        <p:spPr>
          <a:xfrm rot="0">
            <a:off x="1785938" y="4598591"/>
            <a:ext cx="6929438" cy="366713"/>
          </a:xfrm>
          <a:prstGeom prst="rect">
            <a:avLst/>
          </a:prstGeom>
        </p:spPr>
        <p:txBody>
          <a:bodyPr anchor="t" rtlCol="false" tIns="0" lIns="0" bIns="0" rIns="0">
            <a:spAutoFit/>
          </a:bodyPr>
          <a:lstStyle/>
          <a:p>
            <a:pPr algn="l">
              <a:lnSpc>
                <a:spcPts val="2835"/>
              </a:lnSpc>
            </a:pPr>
            <a:r>
              <a:rPr lang="en-US" sz="2362">
                <a:solidFill>
                  <a:srgbClr val="6B6B69"/>
                </a:solidFill>
                <a:latin typeface="Montserrat"/>
                <a:ea typeface="Montserrat"/>
                <a:cs typeface="Montserrat"/>
                <a:sym typeface="Montserrat"/>
              </a:rPr>
              <a:t>Masken und alten Schichten</a:t>
            </a:r>
          </a:p>
        </p:txBody>
      </p:sp>
      <p:sp>
        <p:nvSpPr>
          <p:cNvPr name="TextBox 7" id="7"/>
          <p:cNvSpPr txBox="true"/>
          <p:nvPr/>
        </p:nvSpPr>
        <p:spPr>
          <a:xfrm rot="0">
            <a:off x="1785938" y="5205413"/>
            <a:ext cx="6929438" cy="366713"/>
          </a:xfrm>
          <a:prstGeom prst="rect">
            <a:avLst/>
          </a:prstGeom>
        </p:spPr>
        <p:txBody>
          <a:bodyPr anchor="t" rtlCol="false" tIns="0" lIns="0" bIns="0" rIns="0">
            <a:spAutoFit/>
          </a:bodyPr>
          <a:lstStyle/>
          <a:p>
            <a:pPr algn="l">
              <a:lnSpc>
                <a:spcPts val="2835"/>
              </a:lnSpc>
            </a:pPr>
            <a:r>
              <a:rPr lang="en-US" sz="2362">
                <a:solidFill>
                  <a:srgbClr val="6B6B69"/>
                </a:solidFill>
                <a:latin typeface="Montserrat"/>
                <a:ea typeface="Montserrat"/>
                <a:cs typeface="Montserrat"/>
                <a:sym typeface="Montserrat"/>
              </a:rPr>
              <a:t>Begrenzenden Glaubensmustern</a:t>
            </a:r>
          </a:p>
        </p:txBody>
      </p:sp>
      <p:sp>
        <p:nvSpPr>
          <p:cNvPr name="TextBox 8" id="8"/>
          <p:cNvSpPr txBox="true"/>
          <p:nvPr/>
        </p:nvSpPr>
        <p:spPr>
          <a:xfrm rot="0">
            <a:off x="1785938" y="5810250"/>
            <a:ext cx="6929438" cy="366713"/>
          </a:xfrm>
          <a:prstGeom prst="rect">
            <a:avLst/>
          </a:prstGeom>
        </p:spPr>
        <p:txBody>
          <a:bodyPr anchor="t" rtlCol="false" tIns="0" lIns="0" bIns="0" rIns="0">
            <a:spAutoFit/>
          </a:bodyPr>
          <a:lstStyle/>
          <a:p>
            <a:pPr algn="l">
              <a:lnSpc>
                <a:spcPts val="2835"/>
              </a:lnSpc>
            </a:pPr>
            <a:r>
              <a:rPr lang="en-US" sz="2362">
                <a:solidFill>
                  <a:srgbClr val="6B6B69"/>
                </a:solidFill>
                <a:latin typeface="Montserrat"/>
                <a:ea typeface="Montserrat"/>
                <a:cs typeface="Montserrat"/>
                <a:sym typeface="Montserrat"/>
              </a:rPr>
              <a:t>Fremdbestimmten Erwartungen</a:t>
            </a:r>
          </a:p>
        </p:txBody>
      </p:sp>
      <p:sp>
        <p:nvSpPr>
          <p:cNvPr name="TextBox 9" id="9"/>
          <p:cNvSpPr txBox="true"/>
          <p:nvPr/>
        </p:nvSpPr>
        <p:spPr>
          <a:xfrm rot="0">
            <a:off x="1143000" y="857250"/>
            <a:ext cx="16802100" cy="857250"/>
          </a:xfrm>
          <a:prstGeom prst="rect">
            <a:avLst/>
          </a:prstGeom>
        </p:spPr>
        <p:txBody>
          <a:bodyPr anchor="t" rtlCol="false" tIns="0" lIns="0" bIns="0" rIns="0">
            <a:spAutoFit/>
          </a:bodyPr>
          <a:lstStyle/>
          <a:p>
            <a:pPr algn="l">
              <a:lnSpc>
                <a:spcPts val="5940"/>
              </a:lnSpc>
            </a:pPr>
            <a:r>
              <a:rPr lang="en-US" sz="4950">
                <a:solidFill>
                  <a:srgbClr val="C5A059"/>
                </a:solidFill>
                <a:latin typeface="Playfair Display"/>
                <a:ea typeface="Playfair Display"/>
                <a:cs typeface="Playfair Display"/>
                <a:sym typeface="Playfair Display"/>
              </a:rPr>
              <a:t>Authentische Entfaltung</a:t>
            </a:r>
          </a:p>
        </p:txBody>
      </p:sp>
      <p:grpSp>
        <p:nvGrpSpPr>
          <p:cNvPr name="Group 10" id="10"/>
          <p:cNvGrpSpPr/>
          <p:nvPr/>
        </p:nvGrpSpPr>
        <p:grpSpPr>
          <a:xfrm rot="0">
            <a:off x="1143000" y="1914525"/>
            <a:ext cx="16002000" cy="14288"/>
            <a:chOff x="0" y="0"/>
            <a:chExt cx="21336000" cy="19050"/>
          </a:xfrm>
        </p:grpSpPr>
        <p:sp>
          <p:nvSpPr>
            <p:cNvPr name="Freeform 11" id="11"/>
            <p:cNvSpPr/>
            <p:nvPr/>
          </p:nvSpPr>
          <p:spPr>
            <a:xfrm flipH="false" flipV="false" rot="0">
              <a:off x="0" y="0"/>
              <a:ext cx="21336000" cy="19050"/>
            </a:xfrm>
            <a:custGeom>
              <a:avLst/>
              <a:gdLst/>
              <a:ahLst/>
              <a:cxnLst/>
              <a:rect r="r" b="b" t="t" l="l"/>
              <a:pathLst>
                <a:path h="19050" w="21336000">
                  <a:moveTo>
                    <a:pt x="0" y="0"/>
                  </a:moveTo>
                  <a:lnTo>
                    <a:pt x="21336000" y="0"/>
                  </a:lnTo>
                  <a:lnTo>
                    <a:pt x="21336000" y="19050"/>
                  </a:lnTo>
                  <a:lnTo>
                    <a:pt x="0" y="19050"/>
                  </a:lnTo>
                  <a:close/>
                </a:path>
              </a:pathLst>
            </a:custGeom>
            <a:solidFill>
              <a:srgbClr val="C5A059"/>
            </a:solidFill>
          </p:spPr>
        </p:sp>
      </p:grpSp>
      <p:grpSp>
        <p:nvGrpSpPr>
          <p:cNvPr name="Group 12" id="12"/>
          <p:cNvGrpSpPr/>
          <p:nvPr/>
        </p:nvGrpSpPr>
        <p:grpSpPr>
          <a:xfrm rot="0">
            <a:off x="1143000" y="4593828"/>
            <a:ext cx="342900" cy="371475"/>
            <a:chOff x="0" y="0"/>
            <a:chExt cx="457200" cy="495300"/>
          </a:xfrm>
        </p:grpSpPr>
        <p:sp>
          <p:nvSpPr>
            <p:cNvPr name="Freeform 13" id="13" descr="image.png"/>
            <p:cNvSpPr/>
            <p:nvPr/>
          </p:nvSpPr>
          <p:spPr>
            <a:xfrm flipH="false" flipV="false" rot="0">
              <a:off x="0" y="0"/>
              <a:ext cx="457200" cy="495300"/>
            </a:xfrm>
            <a:custGeom>
              <a:avLst/>
              <a:gdLst/>
              <a:ahLst/>
              <a:cxnLst/>
              <a:rect r="r" b="b" t="t" l="l"/>
              <a:pathLst>
                <a:path h="495300" w="457200">
                  <a:moveTo>
                    <a:pt x="0" y="0"/>
                  </a:moveTo>
                  <a:lnTo>
                    <a:pt x="457200" y="0"/>
                  </a:lnTo>
                  <a:lnTo>
                    <a:pt x="457200" y="495300"/>
                  </a:lnTo>
                  <a:lnTo>
                    <a:pt x="0" y="495300"/>
                  </a:lnTo>
                  <a:lnTo>
                    <a:pt x="0" y="0"/>
                  </a:lnTo>
                  <a:close/>
                </a:path>
              </a:pathLst>
            </a:custGeom>
            <a:blipFill>
              <a:blip r:embed="rId4"/>
              <a:stretch>
                <a:fillRect l="0" t="0" r="0" b="0"/>
              </a:stretch>
            </a:blipFill>
          </p:spPr>
        </p:sp>
      </p:grpSp>
      <p:grpSp>
        <p:nvGrpSpPr>
          <p:cNvPr name="Group 14" id="14"/>
          <p:cNvGrpSpPr/>
          <p:nvPr/>
        </p:nvGrpSpPr>
        <p:grpSpPr>
          <a:xfrm rot="0">
            <a:off x="1143000" y="5214938"/>
            <a:ext cx="342900" cy="371475"/>
            <a:chOff x="0" y="0"/>
            <a:chExt cx="457200" cy="495300"/>
          </a:xfrm>
        </p:grpSpPr>
        <p:sp>
          <p:nvSpPr>
            <p:cNvPr name="Freeform 15" id="15" descr="image.png"/>
            <p:cNvSpPr/>
            <p:nvPr/>
          </p:nvSpPr>
          <p:spPr>
            <a:xfrm flipH="false" flipV="false" rot="0">
              <a:off x="0" y="0"/>
              <a:ext cx="457200" cy="495300"/>
            </a:xfrm>
            <a:custGeom>
              <a:avLst/>
              <a:gdLst/>
              <a:ahLst/>
              <a:cxnLst/>
              <a:rect r="r" b="b" t="t" l="l"/>
              <a:pathLst>
                <a:path h="495300" w="457200">
                  <a:moveTo>
                    <a:pt x="0" y="0"/>
                  </a:moveTo>
                  <a:lnTo>
                    <a:pt x="457200" y="0"/>
                  </a:lnTo>
                  <a:lnTo>
                    <a:pt x="457200" y="495300"/>
                  </a:lnTo>
                  <a:lnTo>
                    <a:pt x="0" y="495300"/>
                  </a:lnTo>
                  <a:lnTo>
                    <a:pt x="0" y="0"/>
                  </a:lnTo>
                  <a:close/>
                </a:path>
              </a:pathLst>
            </a:custGeom>
            <a:blipFill>
              <a:blip r:embed="rId4"/>
              <a:stretch>
                <a:fillRect l="0" t="0" r="0" b="0"/>
              </a:stretch>
            </a:blipFill>
          </p:spPr>
        </p:sp>
      </p:grpSp>
      <p:grpSp>
        <p:nvGrpSpPr>
          <p:cNvPr name="Group 16" id="16"/>
          <p:cNvGrpSpPr/>
          <p:nvPr/>
        </p:nvGrpSpPr>
        <p:grpSpPr>
          <a:xfrm rot="0">
            <a:off x="1143000" y="5819775"/>
            <a:ext cx="342900" cy="371475"/>
            <a:chOff x="0" y="0"/>
            <a:chExt cx="457200" cy="495300"/>
          </a:xfrm>
        </p:grpSpPr>
        <p:sp>
          <p:nvSpPr>
            <p:cNvPr name="Freeform 17" id="17" descr="image.png"/>
            <p:cNvSpPr/>
            <p:nvPr/>
          </p:nvSpPr>
          <p:spPr>
            <a:xfrm flipH="false" flipV="false" rot="0">
              <a:off x="0" y="0"/>
              <a:ext cx="457200" cy="495300"/>
            </a:xfrm>
            <a:custGeom>
              <a:avLst/>
              <a:gdLst/>
              <a:ahLst/>
              <a:cxnLst/>
              <a:rect r="r" b="b" t="t" l="l"/>
              <a:pathLst>
                <a:path h="495300" w="457200">
                  <a:moveTo>
                    <a:pt x="0" y="0"/>
                  </a:moveTo>
                  <a:lnTo>
                    <a:pt x="457200" y="0"/>
                  </a:lnTo>
                  <a:lnTo>
                    <a:pt x="457200" y="495300"/>
                  </a:lnTo>
                  <a:lnTo>
                    <a:pt x="0" y="495300"/>
                  </a:lnTo>
                  <a:lnTo>
                    <a:pt x="0" y="0"/>
                  </a:lnTo>
                  <a:close/>
                </a:path>
              </a:pathLst>
            </a:custGeom>
            <a:blipFill>
              <a:blip r:embed="rId4"/>
              <a:stretch>
                <a:fillRect l="0" t="0" r="0" b="0"/>
              </a:stretch>
            </a:blipFill>
          </p:spPr>
        </p:sp>
      </p:grpSp>
      <p:grpSp>
        <p:nvGrpSpPr>
          <p:cNvPr name="Group 18" id="18"/>
          <p:cNvGrpSpPr/>
          <p:nvPr/>
        </p:nvGrpSpPr>
        <p:grpSpPr>
          <a:xfrm rot="0">
            <a:off x="9451800" y="2914631"/>
            <a:ext cx="7000875" cy="6958012"/>
            <a:chOff x="0" y="0"/>
            <a:chExt cx="9334500" cy="9277350"/>
          </a:xfrm>
        </p:grpSpPr>
        <p:sp>
          <p:nvSpPr>
            <p:cNvPr name="Freeform 19" id="19"/>
            <p:cNvSpPr/>
            <p:nvPr/>
          </p:nvSpPr>
          <p:spPr>
            <a:xfrm flipH="false" flipV="false" rot="0">
              <a:off x="0" y="0"/>
              <a:ext cx="9334500" cy="9277350"/>
            </a:xfrm>
            <a:custGeom>
              <a:avLst/>
              <a:gdLst/>
              <a:ahLst/>
              <a:cxnLst/>
              <a:rect r="r" b="b" t="t" l="l"/>
              <a:pathLst>
                <a:path h="9277350" w="9334500">
                  <a:moveTo>
                    <a:pt x="0" y="0"/>
                  </a:moveTo>
                  <a:lnTo>
                    <a:pt x="9334500" y="0"/>
                  </a:lnTo>
                  <a:lnTo>
                    <a:pt x="9334500" y="9277350"/>
                  </a:lnTo>
                  <a:lnTo>
                    <a:pt x="0" y="9277350"/>
                  </a:lnTo>
                  <a:lnTo>
                    <a:pt x="0" y="0"/>
                  </a:lnTo>
                  <a:close/>
                </a:path>
              </a:pathLst>
            </a:custGeom>
            <a:blipFill>
              <a:blip r:embed="rId5">
                <a:alphaModFix amt="72000"/>
              </a:blip>
              <a:stretch>
                <a:fillRect l="0" t="0" r="0" b="0"/>
              </a:stretch>
            </a:blipFill>
          </p:spPr>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DF7F2"/>
        </a:solidFill>
      </p:bgPr>
    </p:bg>
    <p:spTree>
      <p:nvGrpSpPr>
        <p:cNvPr id="1" name=""/>
        <p:cNvGrpSpPr/>
        <p:nvPr/>
      </p:nvGrpSpPr>
      <p:grpSpPr>
        <a:xfrm>
          <a:off x="0" y="0"/>
          <a:ext cx="0" cy="0"/>
          <a:chOff x="0" y="0"/>
          <a:chExt cx="0" cy="0"/>
        </a:xfrm>
      </p:grpSpPr>
      <p:grpSp>
        <p:nvGrpSpPr>
          <p:cNvPr name="Group 2" id="2"/>
          <p:cNvGrpSpPr/>
          <p:nvPr/>
        </p:nvGrpSpPr>
        <p:grpSpPr>
          <a:xfrm rot="0">
            <a:off x="48" y="-1796668"/>
            <a:ext cx="18287952" cy="10287000"/>
            <a:chOff x="0" y="0"/>
            <a:chExt cx="24383936"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stretch>
                <a:fillRect l="-55570" t="0" r="-55562" b="0"/>
              </a:stretch>
            </a:blipFill>
          </p:spPr>
        </p:sp>
      </p:grpSp>
      <p:sp>
        <p:nvSpPr>
          <p:cNvPr name="TextBox 4" id="4"/>
          <p:cNvSpPr txBox="true"/>
          <p:nvPr/>
        </p:nvSpPr>
        <p:spPr>
          <a:xfrm rot="0">
            <a:off x="4005858" y="1444371"/>
            <a:ext cx="10276284" cy="1343025"/>
          </a:xfrm>
          <a:prstGeom prst="rect">
            <a:avLst/>
          </a:prstGeom>
        </p:spPr>
        <p:txBody>
          <a:bodyPr anchor="t" rtlCol="false" tIns="0" lIns="0" bIns="0" rIns="0">
            <a:spAutoFit/>
          </a:bodyPr>
          <a:lstStyle/>
          <a:p>
            <a:pPr algn="ctr">
              <a:lnSpc>
                <a:spcPts val="9450"/>
              </a:lnSpc>
            </a:pPr>
            <a:r>
              <a:rPr lang="en-US" b="true" sz="7875">
                <a:solidFill>
                  <a:srgbClr val="C5A059"/>
                </a:solidFill>
                <a:latin typeface="Playfair Display Bold"/>
                <a:ea typeface="Playfair Display Bold"/>
                <a:cs typeface="Playfair Display Bold"/>
                <a:sym typeface="Playfair Display Bold"/>
              </a:rPr>
              <a:t>Coaching &amp; Hypnose</a:t>
            </a:r>
          </a:p>
        </p:txBody>
      </p:sp>
      <p:grpSp>
        <p:nvGrpSpPr>
          <p:cNvPr name="Group 5" id="5"/>
          <p:cNvGrpSpPr/>
          <p:nvPr/>
        </p:nvGrpSpPr>
        <p:grpSpPr>
          <a:xfrm rot="0">
            <a:off x="8230218" y="2949839"/>
            <a:ext cx="1428750" cy="57150"/>
            <a:chOff x="0" y="0"/>
            <a:chExt cx="1905000" cy="76200"/>
          </a:xfrm>
        </p:grpSpPr>
        <p:sp>
          <p:nvSpPr>
            <p:cNvPr name="Freeform 6" id="6"/>
            <p:cNvSpPr/>
            <p:nvPr/>
          </p:nvSpPr>
          <p:spPr>
            <a:xfrm flipH="false" flipV="false" rot="0">
              <a:off x="0" y="0"/>
              <a:ext cx="1905000" cy="76200"/>
            </a:xfrm>
            <a:custGeom>
              <a:avLst/>
              <a:gdLst/>
              <a:ahLst/>
              <a:cxnLst/>
              <a:rect r="r" b="b" t="t" l="l"/>
              <a:pathLst>
                <a:path h="76200" w="1905000">
                  <a:moveTo>
                    <a:pt x="0" y="0"/>
                  </a:moveTo>
                  <a:lnTo>
                    <a:pt x="1905000" y="0"/>
                  </a:lnTo>
                  <a:lnTo>
                    <a:pt x="1905000" y="76200"/>
                  </a:lnTo>
                  <a:lnTo>
                    <a:pt x="0" y="76200"/>
                  </a:lnTo>
                  <a:close/>
                </a:path>
              </a:pathLst>
            </a:custGeom>
            <a:solidFill>
              <a:srgbClr val="D7A3AF"/>
            </a:solidFill>
          </p:spPr>
        </p:sp>
      </p:grpSp>
      <p:sp>
        <p:nvSpPr>
          <p:cNvPr name="TextBox 7" id="7"/>
          <p:cNvSpPr txBox="true"/>
          <p:nvPr/>
        </p:nvSpPr>
        <p:spPr>
          <a:xfrm rot="0">
            <a:off x="3227793" y="3563884"/>
            <a:ext cx="11433600" cy="998477"/>
          </a:xfrm>
          <a:prstGeom prst="rect">
            <a:avLst/>
          </a:prstGeom>
        </p:spPr>
        <p:txBody>
          <a:bodyPr anchor="t" rtlCol="false" tIns="0" lIns="0" bIns="0" rIns="0">
            <a:spAutoFit/>
          </a:bodyPr>
          <a:lstStyle/>
          <a:p>
            <a:pPr algn="ctr">
              <a:lnSpc>
                <a:spcPts val="6046"/>
              </a:lnSpc>
            </a:pPr>
            <a:r>
              <a:rPr lang="en-US" b="true" sz="3150">
                <a:solidFill>
                  <a:srgbClr val="434343"/>
                </a:solidFill>
                <a:latin typeface="Montserrat Bold"/>
                <a:ea typeface="Montserrat Bold"/>
                <a:cs typeface="Montserrat Bold"/>
                <a:sym typeface="Montserrat Bold"/>
              </a:rPr>
              <a:t>Nachhaltige Veränderung an der Wurzel der Ursache.</a:t>
            </a:r>
          </a:p>
        </p:txBody>
      </p:sp>
      <p:grpSp>
        <p:nvGrpSpPr>
          <p:cNvPr name="Group 8" id="8"/>
          <p:cNvGrpSpPr/>
          <p:nvPr/>
        </p:nvGrpSpPr>
        <p:grpSpPr>
          <a:xfrm rot="0">
            <a:off x="198462" y="6065146"/>
            <a:ext cx="8031757" cy="3826620"/>
            <a:chOff x="0" y="0"/>
            <a:chExt cx="13891315" cy="6618326"/>
          </a:xfrm>
        </p:grpSpPr>
        <p:sp>
          <p:nvSpPr>
            <p:cNvPr name="Freeform 9" id="9" descr="image.png"/>
            <p:cNvSpPr/>
            <p:nvPr/>
          </p:nvSpPr>
          <p:spPr>
            <a:xfrm flipH="false" flipV="false" rot="0">
              <a:off x="0" y="0"/>
              <a:ext cx="13891315" cy="6618326"/>
            </a:xfrm>
            <a:custGeom>
              <a:avLst/>
              <a:gdLst/>
              <a:ahLst/>
              <a:cxnLst/>
              <a:rect r="r" b="b" t="t" l="l"/>
              <a:pathLst>
                <a:path h="6618326" w="13891315">
                  <a:moveTo>
                    <a:pt x="0" y="0"/>
                  </a:moveTo>
                  <a:lnTo>
                    <a:pt x="13891315" y="0"/>
                  </a:lnTo>
                  <a:lnTo>
                    <a:pt x="13891315" y="6618326"/>
                  </a:lnTo>
                  <a:lnTo>
                    <a:pt x="0" y="6618326"/>
                  </a:lnTo>
                  <a:lnTo>
                    <a:pt x="0" y="0"/>
                  </a:lnTo>
                  <a:close/>
                </a:path>
              </a:pathLst>
            </a:custGeom>
            <a:blipFill>
              <a:blip r:embed="rId4"/>
              <a:stretch>
                <a:fillRect l="-1724" t="0" r="-1724" b="-398"/>
              </a:stretch>
            </a:blipFill>
          </p:spPr>
        </p:sp>
      </p:grpSp>
      <p:sp>
        <p:nvSpPr>
          <p:cNvPr name="TextBox 10" id="10"/>
          <p:cNvSpPr txBox="true"/>
          <p:nvPr/>
        </p:nvSpPr>
        <p:spPr>
          <a:xfrm rot="0">
            <a:off x="379832" y="7002193"/>
            <a:ext cx="7252051" cy="2833403"/>
          </a:xfrm>
          <a:prstGeom prst="rect">
            <a:avLst/>
          </a:prstGeom>
        </p:spPr>
        <p:txBody>
          <a:bodyPr anchor="t" rtlCol="false" tIns="0" lIns="0" bIns="0" rIns="0">
            <a:spAutoFit/>
          </a:bodyPr>
          <a:lstStyle/>
          <a:p>
            <a:pPr algn="l">
              <a:lnSpc>
                <a:spcPts val="3808"/>
              </a:lnSpc>
            </a:pPr>
            <a:r>
              <a:rPr lang="en-US" sz="1983">
                <a:solidFill>
                  <a:srgbClr val="6B6B69"/>
                </a:solidFill>
                <a:latin typeface="Montserrat"/>
                <a:ea typeface="Montserrat"/>
                <a:cs typeface="Montserrat"/>
                <a:sym typeface="Montserrat"/>
              </a:rPr>
              <a:t>Arbeitet Ein Paradoxon. Wir glauben oft, uns fehlt Talent, Glück oder Kraft. In Wahrheit „fehlt“ uns nichts, sondern wir haben zu viel Ballast (Glaubenssätze, Altlasten), der das Vorhandene verdeckt. Vorwiegend auf der kognitiven, bewussten Ebene. Der Prozess kann oft langwierig sein, da Blockaden tiefer liegen.</a:t>
            </a:r>
          </a:p>
        </p:txBody>
      </p:sp>
      <p:sp>
        <p:nvSpPr>
          <p:cNvPr name="TextBox 11" id="11"/>
          <p:cNvSpPr txBox="true"/>
          <p:nvPr/>
        </p:nvSpPr>
        <p:spPr>
          <a:xfrm rot="0">
            <a:off x="2087011" y="6188388"/>
            <a:ext cx="3092449" cy="514350"/>
          </a:xfrm>
          <a:prstGeom prst="rect">
            <a:avLst/>
          </a:prstGeom>
        </p:spPr>
        <p:txBody>
          <a:bodyPr anchor="t" rtlCol="false" tIns="0" lIns="0" bIns="0" rIns="0">
            <a:spAutoFit/>
          </a:bodyPr>
          <a:lstStyle/>
          <a:p>
            <a:pPr algn="l">
              <a:lnSpc>
                <a:spcPts val="4050"/>
              </a:lnSpc>
            </a:pPr>
            <a:r>
              <a:rPr lang="en-US" b="true" sz="3375">
                <a:solidFill>
                  <a:srgbClr val="3C3C3B"/>
                </a:solidFill>
                <a:latin typeface="Playfair Display Bold"/>
                <a:ea typeface="Playfair Display Bold"/>
                <a:cs typeface="Playfair Display Bold"/>
                <a:sym typeface="Playfair Display Bold"/>
              </a:rPr>
              <a:t>Ein Paradoxon</a:t>
            </a:r>
          </a:p>
        </p:txBody>
      </p:sp>
      <p:grpSp>
        <p:nvGrpSpPr>
          <p:cNvPr name="Group 12" id="12"/>
          <p:cNvGrpSpPr/>
          <p:nvPr/>
        </p:nvGrpSpPr>
        <p:grpSpPr>
          <a:xfrm rot="0">
            <a:off x="9753698" y="7790289"/>
            <a:ext cx="4907696" cy="2338204"/>
            <a:chOff x="0" y="0"/>
            <a:chExt cx="13891315" cy="6618326"/>
          </a:xfrm>
        </p:grpSpPr>
        <p:sp>
          <p:nvSpPr>
            <p:cNvPr name="Freeform 13" id="13" descr="image.png"/>
            <p:cNvSpPr/>
            <p:nvPr/>
          </p:nvSpPr>
          <p:spPr>
            <a:xfrm flipH="false" flipV="false" rot="0">
              <a:off x="0" y="0"/>
              <a:ext cx="13891315" cy="6618326"/>
            </a:xfrm>
            <a:custGeom>
              <a:avLst/>
              <a:gdLst/>
              <a:ahLst/>
              <a:cxnLst/>
              <a:rect r="r" b="b" t="t" l="l"/>
              <a:pathLst>
                <a:path h="6618326" w="13891315">
                  <a:moveTo>
                    <a:pt x="0" y="0"/>
                  </a:moveTo>
                  <a:lnTo>
                    <a:pt x="13891315" y="0"/>
                  </a:lnTo>
                  <a:lnTo>
                    <a:pt x="13891315" y="6618326"/>
                  </a:lnTo>
                  <a:lnTo>
                    <a:pt x="0" y="6618326"/>
                  </a:lnTo>
                  <a:lnTo>
                    <a:pt x="0" y="0"/>
                  </a:lnTo>
                  <a:close/>
                </a:path>
              </a:pathLst>
            </a:custGeom>
            <a:blipFill>
              <a:blip r:embed="rId4"/>
              <a:stretch>
                <a:fillRect l="-1724" t="0" r="-1724" b="-398"/>
              </a:stretch>
            </a:blipFill>
          </p:spPr>
        </p:sp>
      </p:grpSp>
      <p:sp>
        <p:nvSpPr>
          <p:cNvPr name="TextBox 14" id="14"/>
          <p:cNvSpPr txBox="true"/>
          <p:nvPr/>
        </p:nvSpPr>
        <p:spPr>
          <a:xfrm rot="0">
            <a:off x="10296755" y="8023967"/>
            <a:ext cx="3821581" cy="514350"/>
          </a:xfrm>
          <a:prstGeom prst="rect">
            <a:avLst/>
          </a:prstGeom>
        </p:spPr>
        <p:txBody>
          <a:bodyPr anchor="t" rtlCol="false" tIns="0" lIns="0" bIns="0" rIns="0">
            <a:spAutoFit/>
          </a:bodyPr>
          <a:lstStyle/>
          <a:p>
            <a:pPr algn="l">
              <a:lnSpc>
                <a:spcPts val="4050"/>
              </a:lnSpc>
            </a:pPr>
            <a:r>
              <a:rPr lang="en-US" b="true" sz="3375">
                <a:solidFill>
                  <a:srgbClr val="3C3C3B"/>
                </a:solidFill>
                <a:latin typeface="Playfair Display Bold"/>
                <a:ea typeface="Playfair Display Bold"/>
                <a:cs typeface="Playfair Display Bold"/>
                <a:sym typeface="Playfair Display Bold"/>
              </a:rPr>
              <a:t>Der Aha - Effekt </a:t>
            </a:r>
          </a:p>
        </p:txBody>
      </p:sp>
      <p:sp>
        <p:nvSpPr>
          <p:cNvPr name="TextBox 15" id="15"/>
          <p:cNvSpPr txBox="true"/>
          <p:nvPr/>
        </p:nvSpPr>
        <p:spPr>
          <a:xfrm rot="0">
            <a:off x="10119179" y="8648792"/>
            <a:ext cx="3999158" cy="2343074"/>
          </a:xfrm>
          <a:prstGeom prst="rect">
            <a:avLst/>
          </a:prstGeom>
        </p:spPr>
        <p:txBody>
          <a:bodyPr anchor="t" rtlCol="false" tIns="0" lIns="0" bIns="0" rIns="0">
            <a:spAutoFit/>
          </a:bodyPr>
          <a:lstStyle/>
          <a:p>
            <a:pPr algn="l">
              <a:lnSpc>
                <a:spcPts val="3801"/>
              </a:lnSpc>
            </a:pPr>
            <a:r>
              <a:rPr lang="en-US" sz="1979">
                <a:solidFill>
                  <a:srgbClr val="6B6B69"/>
                </a:solidFill>
                <a:latin typeface="Montserrat"/>
                <a:ea typeface="Montserrat"/>
                <a:cs typeface="Montserrat"/>
                <a:sym typeface="Montserrat"/>
              </a:rPr>
              <a:t>D</a:t>
            </a:r>
            <a:r>
              <a:rPr lang="en-US" sz="1979">
                <a:solidFill>
                  <a:srgbClr val="6B6B69"/>
                </a:solidFill>
                <a:latin typeface="Montserrat"/>
                <a:ea typeface="Montserrat"/>
                <a:cs typeface="Montserrat"/>
                <a:sym typeface="Montserrat"/>
              </a:rPr>
              <a:t>ie Lösung ist nicht Hinzufügen, sondern Weglassen </a:t>
            </a:r>
            <a:r>
              <a:rPr lang="en-US" b="true" sz="1979">
                <a:solidFill>
                  <a:srgbClr val="C5A059"/>
                </a:solidFill>
                <a:latin typeface="Montserrat Bold"/>
                <a:ea typeface="Montserrat Bold"/>
                <a:cs typeface="Montserrat Bold"/>
                <a:sym typeface="Montserrat Bold"/>
              </a:rPr>
              <a:t>Loslassen</a:t>
            </a:r>
            <a:r>
              <a:rPr lang="en-US" sz="1979">
                <a:solidFill>
                  <a:srgbClr val="6B6B69"/>
                </a:solidFill>
                <a:latin typeface="Montserrat"/>
                <a:ea typeface="Montserrat"/>
                <a:cs typeface="Montserrat"/>
                <a:sym typeface="Montserrat"/>
              </a:rPr>
              <a:t>.</a:t>
            </a:r>
          </a:p>
          <a:p>
            <a:pPr algn="l">
              <a:lnSpc>
                <a:spcPts val="3801"/>
              </a:lnSpc>
            </a:pPr>
          </a:p>
          <a:p>
            <a:pPr algn="l">
              <a:lnSpc>
                <a:spcPts val="3801"/>
              </a:lnSpc>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9151" r="0" b="-9151"/>
            </a:stretch>
          </a:blipFill>
        </p:spPr>
      </p:sp>
      <p:grpSp>
        <p:nvGrpSpPr>
          <p:cNvPr name="Group 3" id="3"/>
          <p:cNvGrpSpPr/>
          <p:nvPr/>
        </p:nvGrpSpPr>
        <p:grpSpPr>
          <a:xfrm rot="0">
            <a:off x="0" y="0"/>
            <a:ext cx="18288000" cy="10287000"/>
            <a:chOff x="0" y="0"/>
            <a:chExt cx="24384000" cy="13716000"/>
          </a:xfrm>
        </p:grpSpPr>
        <p:sp>
          <p:nvSpPr>
            <p:cNvPr name="Freeform 4" id="4" descr="image.png"/>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4">
                <a:alphaModFix amt="95000"/>
              </a:blip>
              <a:stretch>
                <a:fillRect l="0" t="0" r="0" b="0"/>
              </a:stretch>
            </a:blipFill>
          </p:spPr>
        </p:sp>
      </p:grpSp>
      <p:grpSp>
        <p:nvGrpSpPr>
          <p:cNvPr name="Group 5" id="5"/>
          <p:cNvGrpSpPr/>
          <p:nvPr/>
        </p:nvGrpSpPr>
        <p:grpSpPr>
          <a:xfrm rot="0">
            <a:off x="1143000" y="3550444"/>
            <a:ext cx="7786688" cy="3586162"/>
            <a:chOff x="0" y="0"/>
            <a:chExt cx="10382250" cy="4781550"/>
          </a:xfrm>
        </p:grpSpPr>
        <p:sp>
          <p:nvSpPr>
            <p:cNvPr name="Freeform 6" id="6" descr="image.png"/>
            <p:cNvSpPr/>
            <p:nvPr/>
          </p:nvSpPr>
          <p:spPr>
            <a:xfrm flipH="false" flipV="false" rot="0">
              <a:off x="0" y="0"/>
              <a:ext cx="10382250" cy="4781550"/>
            </a:xfrm>
            <a:custGeom>
              <a:avLst/>
              <a:gdLst/>
              <a:ahLst/>
              <a:cxnLst/>
              <a:rect r="r" b="b" t="t" l="l"/>
              <a:pathLst>
                <a:path h="4781550" w="10382250">
                  <a:moveTo>
                    <a:pt x="0" y="0"/>
                  </a:moveTo>
                  <a:lnTo>
                    <a:pt x="10382250" y="0"/>
                  </a:lnTo>
                  <a:lnTo>
                    <a:pt x="10382250" y="4781550"/>
                  </a:lnTo>
                  <a:lnTo>
                    <a:pt x="0" y="4781550"/>
                  </a:lnTo>
                  <a:lnTo>
                    <a:pt x="0" y="0"/>
                  </a:lnTo>
                  <a:close/>
                </a:path>
              </a:pathLst>
            </a:custGeom>
            <a:blipFill>
              <a:blip r:embed="rId5"/>
              <a:stretch>
                <a:fillRect l="0" t="0" r="0" b="-398"/>
              </a:stretch>
            </a:blipFill>
          </p:spPr>
        </p:sp>
      </p:grpSp>
      <p:grpSp>
        <p:nvGrpSpPr>
          <p:cNvPr name="Group 7" id="7"/>
          <p:cNvGrpSpPr/>
          <p:nvPr/>
        </p:nvGrpSpPr>
        <p:grpSpPr>
          <a:xfrm rot="0">
            <a:off x="9358312" y="3550444"/>
            <a:ext cx="7786688" cy="3586162"/>
            <a:chOff x="0" y="0"/>
            <a:chExt cx="10382250" cy="4781550"/>
          </a:xfrm>
        </p:grpSpPr>
        <p:sp>
          <p:nvSpPr>
            <p:cNvPr name="Freeform 8" id="8" descr="image.png"/>
            <p:cNvSpPr/>
            <p:nvPr/>
          </p:nvSpPr>
          <p:spPr>
            <a:xfrm flipH="false" flipV="false" rot="0">
              <a:off x="0" y="0"/>
              <a:ext cx="10382250" cy="4781550"/>
            </a:xfrm>
            <a:custGeom>
              <a:avLst/>
              <a:gdLst/>
              <a:ahLst/>
              <a:cxnLst/>
              <a:rect r="r" b="b" t="t" l="l"/>
              <a:pathLst>
                <a:path h="4781550" w="10382250">
                  <a:moveTo>
                    <a:pt x="0" y="0"/>
                  </a:moveTo>
                  <a:lnTo>
                    <a:pt x="10382250" y="0"/>
                  </a:lnTo>
                  <a:lnTo>
                    <a:pt x="10382250" y="4781550"/>
                  </a:lnTo>
                  <a:lnTo>
                    <a:pt x="0" y="4781550"/>
                  </a:lnTo>
                  <a:lnTo>
                    <a:pt x="0" y="0"/>
                  </a:lnTo>
                  <a:close/>
                </a:path>
              </a:pathLst>
            </a:custGeom>
            <a:blipFill>
              <a:blip r:embed="rId6"/>
              <a:stretch>
                <a:fillRect l="0" t="0" r="0" b="-398"/>
              </a:stretch>
            </a:blipFill>
          </p:spPr>
        </p:sp>
      </p:grpSp>
      <p:sp>
        <p:nvSpPr>
          <p:cNvPr name="TextBox 9" id="9"/>
          <p:cNvSpPr txBox="true"/>
          <p:nvPr/>
        </p:nvSpPr>
        <p:spPr>
          <a:xfrm rot="0">
            <a:off x="1143000" y="7546181"/>
            <a:ext cx="16002000" cy="619125"/>
          </a:xfrm>
          <a:prstGeom prst="rect">
            <a:avLst/>
          </a:prstGeom>
        </p:spPr>
        <p:txBody>
          <a:bodyPr anchor="t" rtlCol="false" tIns="0" lIns="0" bIns="0" rIns="0">
            <a:spAutoFit/>
          </a:bodyPr>
          <a:lstStyle/>
          <a:p>
            <a:pPr algn="ctr">
              <a:lnSpc>
                <a:spcPts val="4320"/>
              </a:lnSpc>
            </a:pPr>
            <a:r>
              <a:rPr lang="en-US" sz="2250" i="true">
                <a:solidFill>
                  <a:srgbClr val="C5A059"/>
                </a:solidFill>
                <a:latin typeface="Montserrat Italics"/>
                <a:ea typeface="Montserrat Italics"/>
                <a:cs typeface="Montserrat Italics"/>
                <a:sym typeface="Montserrat Italics"/>
              </a:rPr>
              <a:t>„Hypnose ist der Schlüssel zu verborgenen Ressourcen.“</a:t>
            </a:r>
          </a:p>
        </p:txBody>
      </p:sp>
      <p:sp>
        <p:nvSpPr>
          <p:cNvPr name="TextBox 10" id="10"/>
          <p:cNvSpPr txBox="true"/>
          <p:nvPr/>
        </p:nvSpPr>
        <p:spPr>
          <a:xfrm rot="0">
            <a:off x="1714500" y="4193381"/>
            <a:ext cx="6975872" cy="571500"/>
          </a:xfrm>
          <a:prstGeom prst="rect">
            <a:avLst/>
          </a:prstGeom>
        </p:spPr>
        <p:txBody>
          <a:bodyPr anchor="t" rtlCol="false" tIns="0" lIns="0" bIns="0" rIns="0">
            <a:spAutoFit/>
          </a:bodyPr>
          <a:lstStyle/>
          <a:p>
            <a:pPr algn="l">
              <a:lnSpc>
                <a:spcPts val="4050"/>
              </a:lnSpc>
            </a:pPr>
            <a:r>
              <a:rPr lang="en-US" b="true" sz="3375">
                <a:solidFill>
                  <a:srgbClr val="3C3C3B"/>
                </a:solidFill>
                <a:latin typeface="Playfair Display Bold"/>
                <a:ea typeface="Playfair Display Bold"/>
                <a:cs typeface="Playfair Display Bold"/>
                <a:sym typeface="Playfair Display Bold"/>
              </a:rPr>
              <a:t>Gesprächstherapie</a:t>
            </a:r>
          </a:p>
        </p:txBody>
      </p:sp>
      <p:sp>
        <p:nvSpPr>
          <p:cNvPr name="TextBox 11" id="11"/>
          <p:cNvSpPr txBox="true"/>
          <p:nvPr/>
        </p:nvSpPr>
        <p:spPr>
          <a:xfrm rot="0">
            <a:off x="1714500" y="4817269"/>
            <a:ext cx="6643688" cy="1533525"/>
          </a:xfrm>
          <a:prstGeom prst="rect">
            <a:avLst/>
          </a:prstGeom>
        </p:spPr>
        <p:txBody>
          <a:bodyPr anchor="t" rtlCol="false" tIns="0" lIns="0" bIns="0" rIns="0">
            <a:spAutoFit/>
          </a:bodyPr>
          <a:lstStyle/>
          <a:p>
            <a:pPr algn="l">
              <a:lnSpc>
                <a:spcPts val="4320"/>
              </a:lnSpc>
            </a:pPr>
            <a:r>
              <a:rPr lang="en-US" sz="2250">
                <a:solidFill>
                  <a:srgbClr val="6B6B69"/>
                </a:solidFill>
                <a:latin typeface="Montserrat"/>
                <a:ea typeface="Montserrat"/>
                <a:cs typeface="Montserrat"/>
                <a:sym typeface="Montserrat"/>
              </a:rPr>
              <a:t>Arbeitet vorwiegend auf der kognitiven, bewussten Ebene. Der Prozess kann oft langwierig sein, da Blockaden tiefer liegen.</a:t>
            </a:r>
          </a:p>
        </p:txBody>
      </p:sp>
      <p:sp>
        <p:nvSpPr>
          <p:cNvPr name="TextBox 12" id="12"/>
          <p:cNvSpPr txBox="true"/>
          <p:nvPr/>
        </p:nvSpPr>
        <p:spPr>
          <a:xfrm rot="0">
            <a:off x="9929812" y="4193381"/>
            <a:ext cx="6975872" cy="571500"/>
          </a:xfrm>
          <a:prstGeom prst="rect">
            <a:avLst/>
          </a:prstGeom>
        </p:spPr>
        <p:txBody>
          <a:bodyPr anchor="t" rtlCol="false" tIns="0" lIns="0" bIns="0" rIns="0">
            <a:spAutoFit/>
          </a:bodyPr>
          <a:lstStyle/>
          <a:p>
            <a:pPr algn="l">
              <a:lnSpc>
                <a:spcPts val="4050"/>
              </a:lnSpc>
            </a:pPr>
            <a:r>
              <a:rPr lang="en-US" b="true" sz="3375">
                <a:solidFill>
                  <a:srgbClr val="3C3C3B"/>
                </a:solidFill>
                <a:latin typeface="Playfair Display Bold"/>
                <a:ea typeface="Playfair Display Bold"/>
                <a:cs typeface="Playfair Display Bold"/>
                <a:sym typeface="Playfair Display Bold"/>
              </a:rPr>
              <a:t>Hypnose-Ansatz</a:t>
            </a:r>
          </a:p>
        </p:txBody>
      </p:sp>
      <p:sp>
        <p:nvSpPr>
          <p:cNvPr name="TextBox 13" id="13"/>
          <p:cNvSpPr txBox="true"/>
          <p:nvPr/>
        </p:nvSpPr>
        <p:spPr>
          <a:xfrm rot="0">
            <a:off x="9929812" y="4817269"/>
            <a:ext cx="6643688" cy="1533525"/>
          </a:xfrm>
          <a:prstGeom prst="rect">
            <a:avLst/>
          </a:prstGeom>
        </p:spPr>
        <p:txBody>
          <a:bodyPr anchor="t" rtlCol="false" tIns="0" lIns="0" bIns="0" rIns="0">
            <a:spAutoFit/>
          </a:bodyPr>
          <a:lstStyle/>
          <a:p>
            <a:pPr algn="l">
              <a:lnSpc>
                <a:spcPts val="4320"/>
              </a:lnSpc>
            </a:pPr>
            <a:r>
              <a:rPr lang="en-US" sz="2250">
                <a:solidFill>
                  <a:srgbClr val="6B6B69"/>
                </a:solidFill>
                <a:latin typeface="Montserrat"/>
                <a:ea typeface="Montserrat"/>
                <a:cs typeface="Montserrat"/>
                <a:sym typeface="Montserrat"/>
              </a:rPr>
              <a:t>Ermöglicht direkten Zugang zu </a:t>
            </a:r>
            <a:r>
              <a:rPr lang="en-US" b="true" sz="2250">
                <a:solidFill>
                  <a:srgbClr val="6B6B69"/>
                </a:solidFill>
                <a:latin typeface="Montserrat Bold"/>
                <a:ea typeface="Montserrat Bold"/>
                <a:cs typeface="Montserrat Bold"/>
                <a:sym typeface="Montserrat Bold"/>
              </a:rPr>
              <a:t>emotionalen Mustern</a:t>
            </a:r>
            <a:r>
              <a:rPr lang="en-US" sz="2250">
                <a:solidFill>
                  <a:srgbClr val="6B6B69"/>
                </a:solidFill>
                <a:latin typeface="Montserrat"/>
                <a:ea typeface="Montserrat"/>
                <a:cs typeface="Montserrat"/>
                <a:sym typeface="Montserrat"/>
              </a:rPr>
              <a:t>. Veränderungen können oft schneller und nachhaltiger integriert werden.</a:t>
            </a:r>
          </a:p>
        </p:txBody>
      </p:sp>
      <p:sp>
        <p:nvSpPr>
          <p:cNvPr name="TextBox 14" id="14"/>
          <p:cNvSpPr txBox="true"/>
          <p:nvPr/>
        </p:nvSpPr>
        <p:spPr>
          <a:xfrm rot="0">
            <a:off x="1143000" y="857250"/>
            <a:ext cx="16802100" cy="857250"/>
          </a:xfrm>
          <a:prstGeom prst="rect">
            <a:avLst/>
          </a:prstGeom>
        </p:spPr>
        <p:txBody>
          <a:bodyPr anchor="t" rtlCol="false" tIns="0" lIns="0" bIns="0" rIns="0">
            <a:spAutoFit/>
          </a:bodyPr>
          <a:lstStyle/>
          <a:p>
            <a:pPr algn="l">
              <a:lnSpc>
                <a:spcPts val="5940"/>
              </a:lnSpc>
            </a:pPr>
            <a:r>
              <a:rPr lang="en-US" sz="4950">
                <a:solidFill>
                  <a:srgbClr val="C5A059"/>
                </a:solidFill>
                <a:latin typeface="Playfair Display"/>
                <a:ea typeface="Playfair Display"/>
                <a:cs typeface="Playfair Display"/>
                <a:sym typeface="Playfair Display"/>
              </a:rPr>
              <a:t>Warum die Arbeit mit dem Unterbewusstsein?</a:t>
            </a:r>
          </a:p>
        </p:txBody>
      </p:sp>
      <p:grpSp>
        <p:nvGrpSpPr>
          <p:cNvPr name="Group 15" id="15"/>
          <p:cNvGrpSpPr/>
          <p:nvPr/>
        </p:nvGrpSpPr>
        <p:grpSpPr>
          <a:xfrm rot="0">
            <a:off x="1143000" y="1914525"/>
            <a:ext cx="16002000" cy="14288"/>
            <a:chOff x="0" y="0"/>
            <a:chExt cx="21336000" cy="19050"/>
          </a:xfrm>
        </p:grpSpPr>
        <p:sp>
          <p:nvSpPr>
            <p:cNvPr name="Freeform 16" id="16"/>
            <p:cNvSpPr/>
            <p:nvPr/>
          </p:nvSpPr>
          <p:spPr>
            <a:xfrm flipH="false" flipV="false" rot="0">
              <a:off x="0" y="0"/>
              <a:ext cx="21336000" cy="19050"/>
            </a:xfrm>
            <a:custGeom>
              <a:avLst/>
              <a:gdLst/>
              <a:ahLst/>
              <a:cxnLst/>
              <a:rect r="r" b="b" t="t" l="l"/>
              <a:pathLst>
                <a:path h="19050" w="21336000">
                  <a:moveTo>
                    <a:pt x="0" y="0"/>
                  </a:moveTo>
                  <a:lnTo>
                    <a:pt x="21336000" y="0"/>
                  </a:lnTo>
                  <a:lnTo>
                    <a:pt x="21336000" y="19050"/>
                  </a:lnTo>
                  <a:lnTo>
                    <a:pt x="0" y="19050"/>
                  </a:lnTo>
                  <a:close/>
                </a:path>
              </a:pathLst>
            </a:custGeom>
            <a:solidFill>
              <a:srgbClr val="C5A059"/>
            </a:solidFill>
          </p:spPr>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DF7F2"/>
        </a:solidFill>
      </p:bgPr>
    </p:bg>
    <p:spTree>
      <p:nvGrpSpPr>
        <p:cNvPr id="1" name=""/>
        <p:cNvGrpSpPr/>
        <p:nvPr/>
      </p:nvGrpSpPr>
      <p:grpSpPr>
        <a:xfrm>
          <a:off x="0" y="0"/>
          <a:ext cx="0" cy="0"/>
          <a:chOff x="0" y="0"/>
          <a:chExt cx="0" cy="0"/>
        </a:xfrm>
      </p:grpSpPr>
      <p:grpSp>
        <p:nvGrpSpPr>
          <p:cNvPr name="Group 2" id="2"/>
          <p:cNvGrpSpPr/>
          <p:nvPr/>
        </p:nvGrpSpPr>
        <p:grpSpPr>
          <a:xfrm rot="0">
            <a:off x="-1620822" y="2500312"/>
            <a:ext cx="10714644" cy="6027001"/>
            <a:chOff x="0" y="0"/>
            <a:chExt cx="14286192" cy="8036001"/>
          </a:xfrm>
        </p:grpSpPr>
        <p:sp>
          <p:nvSpPr>
            <p:cNvPr name="Freeform 3" id="3"/>
            <p:cNvSpPr/>
            <p:nvPr/>
          </p:nvSpPr>
          <p:spPr>
            <a:xfrm flipH="false" flipV="false" rot="0">
              <a:off x="0" y="0"/>
              <a:ext cx="14286230" cy="8036052"/>
            </a:xfrm>
            <a:custGeom>
              <a:avLst/>
              <a:gdLst/>
              <a:ahLst/>
              <a:cxnLst/>
              <a:rect r="r" b="b" t="t" l="l"/>
              <a:pathLst>
                <a:path h="8036052" w="14286230">
                  <a:moveTo>
                    <a:pt x="0" y="0"/>
                  </a:moveTo>
                  <a:lnTo>
                    <a:pt x="14286230" y="0"/>
                  </a:lnTo>
                  <a:lnTo>
                    <a:pt x="14286230" y="8036052"/>
                  </a:lnTo>
                  <a:lnTo>
                    <a:pt x="0" y="8036052"/>
                  </a:lnTo>
                  <a:lnTo>
                    <a:pt x="0" y="0"/>
                  </a:lnTo>
                  <a:close/>
                </a:path>
              </a:pathLst>
            </a:custGeom>
            <a:blipFill>
              <a:blip r:embed="rId3">
                <a:alphaModFix amt="77000"/>
              </a:blip>
              <a:stretch>
                <a:fillRect l="0" t="-45600" r="0" b="-45588"/>
              </a:stretch>
            </a:blipFill>
          </p:spPr>
        </p:sp>
      </p:grpSp>
      <p:sp>
        <p:nvSpPr>
          <p:cNvPr name="TextBox 4" id="4"/>
          <p:cNvSpPr txBox="true"/>
          <p:nvPr/>
        </p:nvSpPr>
        <p:spPr>
          <a:xfrm rot="0">
            <a:off x="9572625" y="6767513"/>
            <a:ext cx="7572375" cy="1042035"/>
          </a:xfrm>
          <a:prstGeom prst="rect">
            <a:avLst/>
          </a:prstGeom>
        </p:spPr>
        <p:txBody>
          <a:bodyPr anchor="t" rtlCol="false" tIns="0" lIns="0" bIns="0" rIns="0">
            <a:spAutoFit/>
          </a:bodyPr>
          <a:lstStyle/>
          <a:p>
            <a:pPr algn="l">
              <a:lnSpc>
                <a:spcPts val="4320"/>
              </a:lnSpc>
            </a:pPr>
            <a:r>
              <a:rPr lang="en-US" sz="2250">
                <a:solidFill>
                  <a:srgbClr val="6B6B69"/>
                </a:solidFill>
                <a:latin typeface="Montserrat"/>
                <a:ea typeface="Montserrat"/>
                <a:cs typeface="Montserrat"/>
                <a:sym typeface="Montserrat"/>
              </a:rPr>
              <a:t>Gemeinsam schaffen wir den Raum, in dem Sie sich sicher fühlen, Altes loszulassen.</a:t>
            </a:r>
          </a:p>
        </p:txBody>
      </p:sp>
      <p:sp>
        <p:nvSpPr>
          <p:cNvPr name="TextBox 5" id="5"/>
          <p:cNvSpPr txBox="true"/>
          <p:nvPr/>
        </p:nvSpPr>
        <p:spPr>
          <a:xfrm rot="0">
            <a:off x="10215562" y="4991100"/>
            <a:ext cx="4217670" cy="361950"/>
          </a:xfrm>
          <a:prstGeom prst="rect">
            <a:avLst/>
          </a:prstGeom>
        </p:spPr>
        <p:txBody>
          <a:bodyPr anchor="t" rtlCol="false" tIns="0" lIns="0" bIns="0" rIns="0">
            <a:spAutoFit/>
          </a:bodyPr>
          <a:lstStyle/>
          <a:p>
            <a:pPr algn="l">
              <a:lnSpc>
                <a:spcPts val="2835"/>
              </a:lnSpc>
            </a:pPr>
            <a:r>
              <a:rPr lang="en-US" sz="2362">
                <a:solidFill>
                  <a:srgbClr val="6B6B69"/>
                </a:solidFill>
                <a:latin typeface="Montserrat"/>
                <a:ea typeface="Montserrat"/>
                <a:cs typeface="Montserrat"/>
                <a:sym typeface="Montserrat"/>
              </a:rPr>
              <a:t>Ruhige &amp; achtsame Präsenz</a:t>
            </a:r>
          </a:p>
        </p:txBody>
      </p:sp>
      <p:sp>
        <p:nvSpPr>
          <p:cNvPr name="TextBox 6" id="6"/>
          <p:cNvSpPr txBox="true"/>
          <p:nvPr/>
        </p:nvSpPr>
        <p:spPr>
          <a:xfrm rot="0">
            <a:off x="10215562" y="5634037"/>
            <a:ext cx="4264184" cy="361950"/>
          </a:xfrm>
          <a:prstGeom prst="rect">
            <a:avLst/>
          </a:prstGeom>
        </p:spPr>
        <p:txBody>
          <a:bodyPr anchor="t" rtlCol="false" tIns="0" lIns="0" bIns="0" rIns="0">
            <a:spAutoFit/>
          </a:bodyPr>
          <a:lstStyle/>
          <a:p>
            <a:pPr algn="l">
              <a:lnSpc>
                <a:spcPts val="2835"/>
              </a:lnSpc>
            </a:pPr>
            <a:r>
              <a:rPr lang="en-US" sz="2362">
                <a:solidFill>
                  <a:srgbClr val="6B6B69"/>
                </a:solidFill>
                <a:latin typeface="Montserrat"/>
                <a:ea typeface="Montserrat"/>
                <a:cs typeface="Montserrat"/>
                <a:sym typeface="Montserrat"/>
              </a:rPr>
              <a:t>Wertschätzende Begleitung</a:t>
            </a:r>
          </a:p>
        </p:txBody>
      </p:sp>
      <p:sp>
        <p:nvSpPr>
          <p:cNvPr name="TextBox 7" id="7"/>
          <p:cNvSpPr txBox="true"/>
          <p:nvPr/>
        </p:nvSpPr>
        <p:spPr>
          <a:xfrm rot="0">
            <a:off x="10215562" y="6276975"/>
            <a:ext cx="5326221" cy="361950"/>
          </a:xfrm>
          <a:prstGeom prst="rect">
            <a:avLst/>
          </a:prstGeom>
        </p:spPr>
        <p:txBody>
          <a:bodyPr anchor="t" rtlCol="false" tIns="0" lIns="0" bIns="0" rIns="0">
            <a:spAutoFit/>
          </a:bodyPr>
          <a:lstStyle/>
          <a:p>
            <a:pPr algn="l">
              <a:lnSpc>
                <a:spcPts val="2835"/>
              </a:lnSpc>
            </a:pPr>
            <a:r>
              <a:rPr lang="en-US" sz="2362">
                <a:solidFill>
                  <a:srgbClr val="6B6B69"/>
                </a:solidFill>
                <a:latin typeface="Montserrat"/>
                <a:ea typeface="Montserrat"/>
                <a:cs typeface="Montserrat"/>
                <a:sym typeface="Montserrat"/>
              </a:rPr>
              <a:t>Sichere Atmosphäre für Wachstum</a:t>
            </a:r>
          </a:p>
        </p:txBody>
      </p:sp>
      <p:sp>
        <p:nvSpPr>
          <p:cNvPr name="TextBox 8" id="8"/>
          <p:cNvSpPr txBox="true"/>
          <p:nvPr/>
        </p:nvSpPr>
        <p:spPr>
          <a:xfrm rot="0">
            <a:off x="1143000" y="857250"/>
            <a:ext cx="16802100" cy="857250"/>
          </a:xfrm>
          <a:prstGeom prst="rect">
            <a:avLst/>
          </a:prstGeom>
        </p:spPr>
        <p:txBody>
          <a:bodyPr anchor="t" rtlCol="false" tIns="0" lIns="0" bIns="0" rIns="0">
            <a:spAutoFit/>
          </a:bodyPr>
          <a:lstStyle/>
          <a:p>
            <a:pPr algn="l">
              <a:lnSpc>
                <a:spcPts val="5940"/>
              </a:lnSpc>
            </a:pPr>
            <a:r>
              <a:rPr lang="en-US" sz="4950">
                <a:solidFill>
                  <a:srgbClr val="C5A059"/>
                </a:solidFill>
                <a:latin typeface="Playfair Display"/>
                <a:ea typeface="Playfair Display"/>
                <a:cs typeface="Playfair Display"/>
                <a:sym typeface="Playfair Display"/>
              </a:rPr>
              <a:t>Meine Begleitung</a:t>
            </a:r>
          </a:p>
        </p:txBody>
      </p:sp>
      <p:grpSp>
        <p:nvGrpSpPr>
          <p:cNvPr name="Group 9" id="9"/>
          <p:cNvGrpSpPr/>
          <p:nvPr/>
        </p:nvGrpSpPr>
        <p:grpSpPr>
          <a:xfrm rot="0">
            <a:off x="1143000" y="1914525"/>
            <a:ext cx="16002000" cy="14288"/>
            <a:chOff x="0" y="0"/>
            <a:chExt cx="21336000" cy="19050"/>
          </a:xfrm>
        </p:grpSpPr>
        <p:sp>
          <p:nvSpPr>
            <p:cNvPr name="Freeform 10" id="10"/>
            <p:cNvSpPr/>
            <p:nvPr/>
          </p:nvSpPr>
          <p:spPr>
            <a:xfrm flipH="false" flipV="false" rot="0">
              <a:off x="0" y="0"/>
              <a:ext cx="21336000" cy="19050"/>
            </a:xfrm>
            <a:custGeom>
              <a:avLst/>
              <a:gdLst/>
              <a:ahLst/>
              <a:cxnLst/>
              <a:rect r="r" b="b" t="t" l="l"/>
              <a:pathLst>
                <a:path h="19050" w="21336000">
                  <a:moveTo>
                    <a:pt x="0" y="0"/>
                  </a:moveTo>
                  <a:lnTo>
                    <a:pt x="21336000" y="0"/>
                  </a:lnTo>
                  <a:lnTo>
                    <a:pt x="21336000" y="19050"/>
                  </a:lnTo>
                  <a:lnTo>
                    <a:pt x="0" y="19050"/>
                  </a:lnTo>
                  <a:close/>
                </a:path>
              </a:pathLst>
            </a:custGeom>
            <a:solidFill>
              <a:srgbClr val="C5A059"/>
            </a:solidFill>
          </p:spPr>
        </p:sp>
      </p:grpSp>
      <p:grpSp>
        <p:nvGrpSpPr>
          <p:cNvPr name="Group 11" id="11"/>
          <p:cNvGrpSpPr/>
          <p:nvPr/>
        </p:nvGrpSpPr>
        <p:grpSpPr>
          <a:xfrm rot="0">
            <a:off x="9572625" y="5000625"/>
            <a:ext cx="342900" cy="371475"/>
            <a:chOff x="0" y="0"/>
            <a:chExt cx="457200" cy="495300"/>
          </a:xfrm>
        </p:grpSpPr>
        <p:sp>
          <p:nvSpPr>
            <p:cNvPr name="Freeform 12" id="12" descr="image.png"/>
            <p:cNvSpPr/>
            <p:nvPr/>
          </p:nvSpPr>
          <p:spPr>
            <a:xfrm flipH="false" flipV="false" rot="0">
              <a:off x="0" y="0"/>
              <a:ext cx="457200" cy="495300"/>
            </a:xfrm>
            <a:custGeom>
              <a:avLst/>
              <a:gdLst/>
              <a:ahLst/>
              <a:cxnLst/>
              <a:rect r="r" b="b" t="t" l="l"/>
              <a:pathLst>
                <a:path h="495300" w="457200">
                  <a:moveTo>
                    <a:pt x="0" y="0"/>
                  </a:moveTo>
                  <a:lnTo>
                    <a:pt x="457200" y="0"/>
                  </a:lnTo>
                  <a:lnTo>
                    <a:pt x="457200" y="495300"/>
                  </a:lnTo>
                  <a:lnTo>
                    <a:pt x="0" y="495300"/>
                  </a:lnTo>
                  <a:lnTo>
                    <a:pt x="0" y="0"/>
                  </a:lnTo>
                  <a:close/>
                </a:path>
              </a:pathLst>
            </a:custGeom>
            <a:blipFill>
              <a:blip r:embed="rId4"/>
              <a:stretch>
                <a:fillRect l="0" t="0" r="0" b="0"/>
              </a:stretch>
            </a:blipFill>
          </p:spPr>
        </p:sp>
      </p:grpSp>
      <p:grpSp>
        <p:nvGrpSpPr>
          <p:cNvPr name="Group 13" id="13"/>
          <p:cNvGrpSpPr/>
          <p:nvPr/>
        </p:nvGrpSpPr>
        <p:grpSpPr>
          <a:xfrm rot="0">
            <a:off x="9572625" y="5643562"/>
            <a:ext cx="342900" cy="371475"/>
            <a:chOff x="0" y="0"/>
            <a:chExt cx="457200" cy="495300"/>
          </a:xfrm>
        </p:grpSpPr>
        <p:sp>
          <p:nvSpPr>
            <p:cNvPr name="Freeform 14" id="14" descr="image.png"/>
            <p:cNvSpPr/>
            <p:nvPr/>
          </p:nvSpPr>
          <p:spPr>
            <a:xfrm flipH="false" flipV="false" rot="0">
              <a:off x="0" y="0"/>
              <a:ext cx="457200" cy="495300"/>
            </a:xfrm>
            <a:custGeom>
              <a:avLst/>
              <a:gdLst/>
              <a:ahLst/>
              <a:cxnLst/>
              <a:rect r="r" b="b" t="t" l="l"/>
              <a:pathLst>
                <a:path h="495300" w="457200">
                  <a:moveTo>
                    <a:pt x="0" y="0"/>
                  </a:moveTo>
                  <a:lnTo>
                    <a:pt x="457200" y="0"/>
                  </a:lnTo>
                  <a:lnTo>
                    <a:pt x="457200" y="495300"/>
                  </a:lnTo>
                  <a:lnTo>
                    <a:pt x="0" y="495300"/>
                  </a:lnTo>
                  <a:lnTo>
                    <a:pt x="0" y="0"/>
                  </a:lnTo>
                  <a:close/>
                </a:path>
              </a:pathLst>
            </a:custGeom>
            <a:blipFill>
              <a:blip r:embed="rId4"/>
              <a:stretch>
                <a:fillRect l="0" t="0" r="0" b="0"/>
              </a:stretch>
            </a:blipFill>
          </p:spPr>
        </p:sp>
      </p:grpSp>
      <p:grpSp>
        <p:nvGrpSpPr>
          <p:cNvPr name="Group 15" id="15"/>
          <p:cNvGrpSpPr/>
          <p:nvPr/>
        </p:nvGrpSpPr>
        <p:grpSpPr>
          <a:xfrm rot="0">
            <a:off x="9572625" y="6286500"/>
            <a:ext cx="342900" cy="371475"/>
            <a:chOff x="0" y="0"/>
            <a:chExt cx="457200" cy="495300"/>
          </a:xfrm>
        </p:grpSpPr>
        <p:sp>
          <p:nvSpPr>
            <p:cNvPr name="Freeform 16" id="16" descr="image.png"/>
            <p:cNvSpPr/>
            <p:nvPr/>
          </p:nvSpPr>
          <p:spPr>
            <a:xfrm flipH="false" flipV="false" rot="0">
              <a:off x="0" y="0"/>
              <a:ext cx="457200" cy="495300"/>
            </a:xfrm>
            <a:custGeom>
              <a:avLst/>
              <a:gdLst/>
              <a:ahLst/>
              <a:cxnLst/>
              <a:rect r="r" b="b" t="t" l="l"/>
              <a:pathLst>
                <a:path h="495300" w="457200">
                  <a:moveTo>
                    <a:pt x="0" y="0"/>
                  </a:moveTo>
                  <a:lnTo>
                    <a:pt x="457200" y="0"/>
                  </a:lnTo>
                  <a:lnTo>
                    <a:pt x="457200" y="495300"/>
                  </a:lnTo>
                  <a:lnTo>
                    <a:pt x="0" y="495300"/>
                  </a:lnTo>
                  <a:lnTo>
                    <a:pt x="0" y="0"/>
                  </a:lnTo>
                  <a:close/>
                </a:path>
              </a:pathLst>
            </a:custGeom>
            <a:blipFill>
              <a:blip r:embed="rId4"/>
              <a:stretch>
                <a:fillRect l="0" t="0" r="0" b="0"/>
              </a:stretch>
            </a:blipFill>
          </p:spPr>
        </p:sp>
      </p:grpSp>
      <p:sp>
        <p:nvSpPr>
          <p:cNvPr name="TextBox 17" id="17"/>
          <p:cNvSpPr txBox="true"/>
          <p:nvPr/>
        </p:nvSpPr>
        <p:spPr>
          <a:xfrm rot="0">
            <a:off x="9544050" y="7857172"/>
            <a:ext cx="7572375" cy="1032510"/>
          </a:xfrm>
          <a:prstGeom prst="rect">
            <a:avLst/>
          </a:prstGeom>
        </p:spPr>
        <p:txBody>
          <a:bodyPr anchor="t" rtlCol="false" tIns="0" lIns="0" bIns="0" rIns="0">
            <a:spAutoFit/>
          </a:bodyPr>
          <a:lstStyle/>
          <a:p>
            <a:pPr algn="l">
              <a:lnSpc>
                <a:spcPts val="4320"/>
              </a:lnSpc>
            </a:pPr>
            <a:r>
              <a:rPr lang="en-US" b="true" sz="2250">
                <a:solidFill>
                  <a:srgbClr val="6B6B69"/>
                </a:solidFill>
                <a:latin typeface="Playfair Display Bold"/>
                <a:ea typeface="Playfair Display Bold"/>
                <a:cs typeface="Playfair Display Bold"/>
                <a:sym typeface="Playfair Display Bold"/>
              </a:rPr>
              <a:t>D</a:t>
            </a:r>
            <a:r>
              <a:rPr lang="en-US" b="true" sz="2250">
                <a:solidFill>
                  <a:srgbClr val="6B6B69"/>
                </a:solidFill>
                <a:latin typeface="Playfair Display Bold"/>
                <a:ea typeface="Playfair Display Bold"/>
                <a:cs typeface="Playfair Display Bold"/>
                <a:sym typeface="Playfair Display Bold"/>
              </a:rPr>
              <a:t>ie Brücke zwischen Geist, Seele und Körper.</a:t>
            </a:r>
          </a:p>
          <a:p>
            <a:pPr algn="l">
              <a:lnSpc>
                <a:spcPts val="4320"/>
              </a:lnSpc>
            </a:pPr>
          </a:p>
        </p:txBody>
      </p:sp>
      <p:sp>
        <p:nvSpPr>
          <p:cNvPr name="TextBox 18" id="18"/>
          <p:cNvSpPr txBox="true"/>
          <p:nvPr/>
        </p:nvSpPr>
        <p:spPr>
          <a:xfrm rot="0">
            <a:off x="9744075" y="3095625"/>
            <a:ext cx="4850667" cy="523875"/>
          </a:xfrm>
          <a:prstGeom prst="rect">
            <a:avLst/>
          </a:prstGeom>
        </p:spPr>
        <p:txBody>
          <a:bodyPr anchor="t" rtlCol="false" tIns="0" lIns="0" bIns="0" rIns="0">
            <a:spAutoFit/>
          </a:bodyPr>
          <a:lstStyle/>
          <a:p>
            <a:pPr algn="l">
              <a:lnSpc>
                <a:spcPts val="4140"/>
              </a:lnSpc>
            </a:pPr>
            <a:r>
              <a:rPr lang="en-US" sz="3450">
                <a:solidFill>
                  <a:srgbClr val="C5A059"/>
                </a:solidFill>
                <a:latin typeface="Playfair Display"/>
                <a:ea typeface="Playfair Display"/>
                <a:cs typeface="Playfair Display"/>
                <a:sym typeface="Playfair Display"/>
              </a:rPr>
              <a:t>„Wie innen, so außen.“</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9151" r="0" b="-9151"/>
            </a:stretch>
          </a:blipFill>
        </p:spPr>
      </p:sp>
      <p:grpSp>
        <p:nvGrpSpPr>
          <p:cNvPr name="Group 3" id="3"/>
          <p:cNvGrpSpPr/>
          <p:nvPr/>
        </p:nvGrpSpPr>
        <p:grpSpPr>
          <a:xfrm rot="0">
            <a:off x="0" y="0"/>
            <a:ext cx="18288000" cy="10287000"/>
            <a:chOff x="0" y="0"/>
            <a:chExt cx="24384000" cy="13716000"/>
          </a:xfrm>
        </p:grpSpPr>
        <p:sp>
          <p:nvSpPr>
            <p:cNvPr name="Freeform 4" id="4" descr="image.png"/>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4"/>
              <a:stretch>
                <a:fillRect l="0" t="0" r="0" b="0"/>
              </a:stretch>
            </a:blipFill>
          </p:spPr>
        </p:sp>
      </p:grpSp>
      <p:sp>
        <p:nvSpPr>
          <p:cNvPr name="Freeform 5" id="5"/>
          <p:cNvSpPr/>
          <p:nvPr/>
        </p:nvSpPr>
        <p:spPr>
          <a:xfrm flipH="false" flipV="false" rot="-2561462">
            <a:off x="2469176" y="-8270284"/>
            <a:ext cx="18644580" cy="18597969"/>
          </a:xfrm>
          <a:custGeom>
            <a:avLst/>
            <a:gdLst/>
            <a:ahLst/>
            <a:cxnLst/>
            <a:rect r="r" b="b" t="t" l="l"/>
            <a:pathLst>
              <a:path h="18597969" w="18644580">
                <a:moveTo>
                  <a:pt x="0" y="0"/>
                </a:moveTo>
                <a:lnTo>
                  <a:pt x="18644580" y="0"/>
                </a:lnTo>
                <a:lnTo>
                  <a:pt x="18644580" y="18597968"/>
                </a:lnTo>
                <a:lnTo>
                  <a:pt x="0" y="18597968"/>
                </a:lnTo>
                <a:lnTo>
                  <a:pt x="0" y="0"/>
                </a:lnTo>
                <a:close/>
              </a:path>
            </a:pathLst>
          </a:custGeom>
          <a:blipFill>
            <a:blip r:embed="rId5">
              <a:alphaModFix amt="13000"/>
              <a:extLst>
                <a:ext uri="{96DAC541-7B7A-43D3-8B79-37D633B846F1}">
                  <asvg:svgBlip xmlns:asvg="http://schemas.microsoft.com/office/drawing/2016/SVG/main" r:embed="rId6"/>
                </a:ext>
              </a:extLst>
            </a:blip>
            <a:stretch>
              <a:fillRect l="0" t="0" r="0" b="0"/>
            </a:stretch>
          </a:blipFill>
        </p:spPr>
      </p:sp>
      <p:grpSp>
        <p:nvGrpSpPr>
          <p:cNvPr name="Group 6" id="6"/>
          <p:cNvGrpSpPr/>
          <p:nvPr/>
        </p:nvGrpSpPr>
        <p:grpSpPr>
          <a:xfrm rot="0">
            <a:off x="8429625" y="5359146"/>
            <a:ext cx="1428750" cy="57150"/>
            <a:chOff x="0" y="0"/>
            <a:chExt cx="1905000" cy="76200"/>
          </a:xfrm>
        </p:grpSpPr>
        <p:sp>
          <p:nvSpPr>
            <p:cNvPr name="Freeform 7" id="7"/>
            <p:cNvSpPr/>
            <p:nvPr/>
          </p:nvSpPr>
          <p:spPr>
            <a:xfrm flipH="false" flipV="false" rot="0">
              <a:off x="0" y="0"/>
              <a:ext cx="1905000" cy="76200"/>
            </a:xfrm>
            <a:custGeom>
              <a:avLst/>
              <a:gdLst/>
              <a:ahLst/>
              <a:cxnLst/>
              <a:rect r="r" b="b" t="t" l="l"/>
              <a:pathLst>
                <a:path h="76200" w="1905000">
                  <a:moveTo>
                    <a:pt x="0" y="0"/>
                  </a:moveTo>
                  <a:lnTo>
                    <a:pt x="1905000" y="0"/>
                  </a:lnTo>
                  <a:lnTo>
                    <a:pt x="1905000" y="76200"/>
                  </a:lnTo>
                  <a:lnTo>
                    <a:pt x="0" y="76200"/>
                  </a:lnTo>
                  <a:close/>
                </a:path>
              </a:pathLst>
            </a:custGeom>
            <a:solidFill>
              <a:srgbClr val="D7A3AF"/>
            </a:solidFill>
          </p:spPr>
        </p:sp>
      </p:grpSp>
      <p:sp>
        <p:nvSpPr>
          <p:cNvPr name="Freeform 8" id="8"/>
          <p:cNvSpPr/>
          <p:nvPr/>
        </p:nvSpPr>
        <p:spPr>
          <a:xfrm flipH="false" flipV="false" rot="0">
            <a:off x="487988" y="-952753"/>
            <a:ext cx="22778027" cy="11239753"/>
          </a:xfrm>
          <a:custGeom>
            <a:avLst/>
            <a:gdLst/>
            <a:ahLst/>
            <a:cxnLst/>
            <a:rect r="r" b="b" t="t" l="l"/>
            <a:pathLst>
              <a:path h="11239753" w="22778027">
                <a:moveTo>
                  <a:pt x="0" y="0"/>
                </a:moveTo>
                <a:lnTo>
                  <a:pt x="22778027" y="0"/>
                </a:lnTo>
                <a:lnTo>
                  <a:pt x="22778027" y="11239753"/>
                </a:lnTo>
                <a:lnTo>
                  <a:pt x="0" y="11239753"/>
                </a:lnTo>
                <a:lnTo>
                  <a:pt x="0" y="0"/>
                </a:lnTo>
                <a:close/>
              </a:path>
            </a:pathLst>
          </a:custGeom>
          <a:blipFill>
            <a:blip r:embed="rId7">
              <a:alphaModFix amt="13000"/>
            </a:blip>
            <a:stretch>
              <a:fillRect l="0" t="-61283" r="0" b="-61283"/>
            </a:stretch>
          </a:blipFill>
        </p:spPr>
      </p:sp>
      <p:sp>
        <p:nvSpPr>
          <p:cNvPr name="TextBox 9" id="9"/>
          <p:cNvSpPr txBox="true"/>
          <p:nvPr/>
        </p:nvSpPr>
        <p:spPr>
          <a:xfrm rot="0">
            <a:off x="3848338" y="3587496"/>
            <a:ext cx="10591324" cy="1343025"/>
          </a:xfrm>
          <a:prstGeom prst="rect">
            <a:avLst/>
          </a:prstGeom>
        </p:spPr>
        <p:txBody>
          <a:bodyPr anchor="t" rtlCol="false" tIns="0" lIns="0" bIns="0" rIns="0">
            <a:spAutoFit/>
          </a:bodyPr>
          <a:lstStyle/>
          <a:p>
            <a:pPr algn="ctr">
              <a:lnSpc>
                <a:spcPts val="9450"/>
              </a:lnSpc>
            </a:pPr>
            <a:r>
              <a:rPr lang="en-US" b="true" sz="7875">
                <a:solidFill>
                  <a:srgbClr val="3C3C3B"/>
                </a:solidFill>
                <a:latin typeface="Playfair Display Bold"/>
                <a:ea typeface="Playfair Display Bold"/>
                <a:cs typeface="Playfair Display Bold"/>
                <a:sym typeface="Playfair Display Bold"/>
              </a:rPr>
              <a:t>Ganzheitlicher Ansatz</a:t>
            </a:r>
          </a:p>
        </p:txBody>
      </p:sp>
      <p:sp>
        <p:nvSpPr>
          <p:cNvPr name="TextBox 10" id="10"/>
          <p:cNvSpPr txBox="true"/>
          <p:nvPr/>
        </p:nvSpPr>
        <p:spPr>
          <a:xfrm rot="0">
            <a:off x="4929188" y="5625846"/>
            <a:ext cx="8429625" cy="859107"/>
          </a:xfrm>
          <a:prstGeom prst="rect">
            <a:avLst/>
          </a:prstGeom>
        </p:spPr>
        <p:txBody>
          <a:bodyPr anchor="t" rtlCol="false" tIns="0" lIns="0" bIns="0" rIns="0">
            <a:spAutoFit/>
          </a:bodyPr>
          <a:lstStyle/>
          <a:p>
            <a:pPr algn="ctr">
              <a:lnSpc>
                <a:spcPts val="6046"/>
              </a:lnSpc>
            </a:pPr>
            <a:r>
              <a:rPr lang="en-US" sz="3150">
                <a:solidFill>
                  <a:srgbClr val="6B6B69"/>
                </a:solidFill>
                <a:latin typeface="Montserrat"/>
                <a:ea typeface="Montserrat"/>
                <a:cs typeface="Montserrat"/>
                <a:sym typeface="Montserrat"/>
              </a:rPr>
              <a:t>Die Symbiose aus Geist, Körper und Seele.</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9151" r="0" b="-9151"/>
            </a:stretch>
          </a:blipFill>
        </p:spPr>
      </p:sp>
      <p:grpSp>
        <p:nvGrpSpPr>
          <p:cNvPr name="Group 3" id="3"/>
          <p:cNvGrpSpPr/>
          <p:nvPr/>
        </p:nvGrpSpPr>
        <p:grpSpPr>
          <a:xfrm rot="0">
            <a:off x="0" y="100231"/>
            <a:ext cx="18288000" cy="10287000"/>
            <a:chOff x="0" y="0"/>
            <a:chExt cx="24384000" cy="13716000"/>
          </a:xfrm>
        </p:grpSpPr>
        <p:sp>
          <p:nvSpPr>
            <p:cNvPr name="Freeform 4" id="4" descr="image.png"/>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4">
                <a:alphaModFix amt="94000"/>
              </a:blip>
              <a:stretch>
                <a:fillRect l="0" t="0" r="0" b="0"/>
              </a:stretch>
            </a:blipFill>
          </p:spPr>
        </p:sp>
      </p:grpSp>
      <p:sp>
        <p:nvSpPr>
          <p:cNvPr name="Freeform 5" id="5"/>
          <p:cNvSpPr/>
          <p:nvPr/>
        </p:nvSpPr>
        <p:spPr>
          <a:xfrm flipH="false" flipV="false" rot="-5400000">
            <a:off x="4160551" y="4903501"/>
            <a:ext cx="4329331" cy="6437666"/>
          </a:xfrm>
          <a:custGeom>
            <a:avLst/>
            <a:gdLst/>
            <a:ahLst/>
            <a:cxnLst/>
            <a:rect r="r" b="b" t="t" l="l"/>
            <a:pathLst>
              <a:path h="6437666" w="4329331">
                <a:moveTo>
                  <a:pt x="0" y="0"/>
                </a:moveTo>
                <a:lnTo>
                  <a:pt x="4329331" y="0"/>
                </a:lnTo>
                <a:lnTo>
                  <a:pt x="4329331" y="6437667"/>
                </a:lnTo>
                <a:lnTo>
                  <a:pt x="0" y="6437667"/>
                </a:lnTo>
                <a:lnTo>
                  <a:pt x="0" y="0"/>
                </a:lnTo>
                <a:close/>
              </a:path>
            </a:pathLst>
          </a:custGeom>
          <a:blipFill>
            <a:blip r:embed="rId5">
              <a:alphaModFix amt="70000"/>
              <a:extLst>
                <a:ext uri="{96DAC541-7B7A-43D3-8B79-37D633B846F1}">
                  <asvg:svgBlip xmlns:asvg="http://schemas.microsoft.com/office/drawing/2016/SVG/main" r:embed="rId6"/>
                </a:ext>
              </a:extLst>
            </a:blip>
            <a:stretch>
              <a:fillRect l="0" t="0" r="0" b="0"/>
            </a:stretch>
          </a:blipFill>
        </p:spPr>
      </p:sp>
      <p:grpSp>
        <p:nvGrpSpPr>
          <p:cNvPr name="Group 6" id="6"/>
          <p:cNvGrpSpPr/>
          <p:nvPr/>
        </p:nvGrpSpPr>
        <p:grpSpPr>
          <a:xfrm rot="0">
            <a:off x="1028700" y="3017044"/>
            <a:ext cx="3732609" cy="4014788"/>
            <a:chOff x="0" y="0"/>
            <a:chExt cx="4976812" cy="5353050"/>
          </a:xfrm>
        </p:grpSpPr>
        <p:sp>
          <p:nvSpPr>
            <p:cNvPr name="Freeform 7" id="7" descr="image.png"/>
            <p:cNvSpPr/>
            <p:nvPr/>
          </p:nvSpPr>
          <p:spPr>
            <a:xfrm flipH="false" flipV="false" rot="0">
              <a:off x="0" y="0"/>
              <a:ext cx="4976749" cy="5353050"/>
            </a:xfrm>
            <a:custGeom>
              <a:avLst/>
              <a:gdLst/>
              <a:ahLst/>
              <a:cxnLst/>
              <a:rect r="r" b="b" t="t" l="l"/>
              <a:pathLst>
                <a:path h="5353050" w="4976749">
                  <a:moveTo>
                    <a:pt x="0" y="0"/>
                  </a:moveTo>
                  <a:lnTo>
                    <a:pt x="4976749" y="0"/>
                  </a:lnTo>
                  <a:lnTo>
                    <a:pt x="4976749" y="5353050"/>
                  </a:lnTo>
                  <a:lnTo>
                    <a:pt x="0" y="5353050"/>
                  </a:lnTo>
                  <a:lnTo>
                    <a:pt x="0" y="0"/>
                  </a:lnTo>
                  <a:close/>
                </a:path>
              </a:pathLst>
            </a:custGeom>
            <a:blipFill>
              <a:blip r:embed="rId7"/>
              <a:stretch>
                <a:fillRect l="0" t="0" r="-288" b="0"/>
              </a:stretch>
            </a:blipFill>
          </p:spPr>
        </p:sp>
      </p:grpSp>
      <p:grpSp>
        <p:nvGrpSpPr>
          <p:cNvPr name="Group 8" id="8"/>
          <p:cNvGrpSpPr/>
          <p:nvPr/>
        </p:nvGrpSpPr>
        <p:grpSpPr>
          <a:xfrm rot="0">
            <a:off x="5091932" y="3017044"/>
            <a:ext cx="3732609" cy="4014788"/>
            <a:chOff x="0" y="0"/>
            <a:chExt cx="4976812" cy="5353050"/>
          </a:xfrm>
        </p:grpSpPr>
        <p:sp>
          <p:nvSpPr>
            <p:cNvPr name="Freeform 9" id="9" descr="image.png"/>
            <p:cNvSpPr/>
            <p:nvPr/>
          </p:nvSpPr>
          <p:spPr>
            <a:xfrm flipH="false" flipV="false" rot="0">
              <a:off x="0" y="0"/>
              <a:ext cx="4976749" cy="5353050"/>
            </a:xfrm>
            <a:custGeom>
              <a:avLst/>
              <a:gdLst/>
              <a:ahLst/>
              <a:cxnLst/>
              <a:rect r="r" b="b" t="t" l="l"/>
              <a:pathLst>
                <a:path h="5353050" w="4976749">
                  <a:moveTo>
                    <a:pt x="0" y="0"/>
                  </a:moveTo>
                  <a:lnTo>
                    <a:pt x="4976749" y="0"/>
                  </a:lnTo>
                  <a:lnTo>
                    <a:pt x="4976749" y="5353050"/>
                  </a:lnTo>
                  <a:lnTo>
                    <a:pt x="0" y="5353050"/>
                  </a:lnTo>
                  <a:lnTo>
                    <a:pt x="0" y="0"/>
                  </a:lnTo>
                  <a:close/>
                </a:path>
              </a:pathLst>
            </a:custGeom>
            <a:blipFill>
              <a:blip r:embed="rId8"/>
              <a:stretch>
                <a:fillRect l="0" t="0" r="-288" b="0"/>
              </a:stretch>
            </a:blipFill>
          </p:spPr>
        </p:sp>
      </p:grpSp>
      <p:grpSp>
        <p:nvGrpSpPr>
          <p:cNvPr name="Group 10" id="10"/>
          <p:cNvGrpSpPr/>
          <p:nvPr/>
        </p:nvGrpSpPr>
        <p:grpSpPr>
          <a:xfrm rot="0">
            <a:off x="9252161" y="3017044"/>
            <a:ext cx="3732609" cy="4014788"/>
            <a:chOff x="0" y="0"/>
            <a:chExt cx="4976812" cy="5353050"/>
          </a:xfrm>
        </p:grpSpPr>
        <p:sp>
          <p:nvSpPr>
            <p:cNvPr name="Freeform 11" id="11" descr="image.png"/>
            <p:cNvSpPr/>
            <p:nvPr/>
          </p:nvSpPr>
          <p:spPr>
            <a:xfrm flipH="false" flipV="false" rot="0">
              <a:off x="0" y="0"/>
              <a:ext cx="4976749" cy="5353050"/>
            </a:xfrm>
            <a:custGeom>
              <a:avLst/>
              <a:gdLst/>
              <a:ahLst/>
              <a:cxnLst/>
              <a:rect r="r" b="b" t="t" l="l"/>
              <a:pathLst>
                <a:path h="5353050" w="4976749">
                  <a:moveTo>
                    <a:pt x="0" y="0"/>
                  </a:moveTo>
                  <a:lnTo>
                    <a:pt x="4976749" y="0"/>
                  </a:lnTo>
                  <a:lnTo>
                    <a:pt x="4976749" y="5353050"/>
                  </a:lnTo>
                  <a:lnTo>
                    <a:pt x="0" y="5353050"/>
                  </a:lnTo>
                  <a:lnTo>
                    <a:pt x="0" y="0"/>
                  </a:lnTo>
                  <a:close/>
                </a:path>
              </a:pathLst>
            </a:custGeom>
            <a:blipFill>
              <a:blip r:embed="rId9"/>
              <a:stretch>
                <a:fillRect l="0" t="0" r="-288" b="0"/>
              </a:stretch>
            </a:blipFill>
          </p:spPr>
        </p:sp>
      </p:grpSp>
      <p:grpSp>
        <p:nvGrpSpPr>
          <p:cNvPr name="Group 12" id="12"/>
          <p:cNvGrpSpPr/>
          <p:nvPr/>
        </p:nvGrpSpPr>
        <p:grpSpPr>
          <a:xfrm rot="0">
            <a:off x="13318146" y="3017044"/>
            <a:ext cx="3732609" cy="4014788"/>
            <a:chOff x="0" y="0"/>
            <a:chExt cx="4976812" cy="5353050"/>
          </a:xfrm>
        </p:grpSpPr>
        <p:sp>
          <p:nvSpPr>
            <p:cNvPr name="Freeform 13" id="13" descr="image.png"/>
            <p:cNvSpPr/>
            <p:nvPr/>
          </p:nvSpPr>
          <p:spPr>
            <a:xfrm flipH="false" flipV="false" rot="0">
              <a:off x="0" y="0"/>
              <a:ext cx="4976749" cy="5353050"/>
            </a:xfrm>
            <a:custGeom>
              <a:avLst/>
              <a:gdLst/>
              <a:ahLst/>
              <a:cxnLst/>
              <a:rect r="r" b="b" t="t" l="l"/>
              <a:pathLst>
                <a:path h="5353050" w="4976749">
                  <a:moveTo>
                    <a:pt x="0" y="0"/>
                  </a:moveTo>
                  <a:lnTo>
                    <a:pt x="4976749" y="0"/>
                  </a:lnTo>
                  <a:lnTo>
                    <a:pt x="4976749" y="5353050"/>
                  </a:lnTo>
                  <a:lnTo>
                    <a:pt x="0" y="5353050"/>
                  </a:lnTo>
                  <a:lnTo>
                    <a:pt x="0" y="0"/>
                  </a:lnTo>
                  <a:close/>
                </a:path>
              </a:pathLst>
            </a:custGeom>
            <a:blipFill>
              <a:blip r:embed="rId9"/>
              <a:stretch>
                <a:fillRect l="0" t="0" r="-288" b="0"/>
              </a:stretch>
            </a:blipFill>
          </p:spPr>
        </p:sp>
      </p:grpSp>
      <p:grpSp>
        <p:nvGrpSpPr>
          <p:cNvPr name="Group 14" id="14"/>
          <p:cNvGrpSpPr/>
          <p:nvPr/>
        </p:nvGrpSpPr>
        <p:grpSpPr>
          <a:xfrm rot="0">
            <a:off x="2563459" y="4043362"/>
            <a:ext cx="542925" cy="542925"/>
            <a:chOff x="0" y="0"/>
            <a:chExt cx="723900" cy="723900"/>
          </a:xfrm>
        </p:grpSpPr>
        <p:sp>
          <p:nvSpPr>
            <p:cNvPr name="Freeform 15" id="15" descr="image.png"/>
            <p:cNvSpPr/>
            <p:nvPr/>
          </p:nvSpPr>
          <p:spPr>
            <a:xfrm flipH="false" flipV="false" rot="0">
              <a:off x="0" y="0"/>
              <a:ext cx="723900" cy="723900"/>
            </a:xfrm>
            <a:custGeom>
              <a:avLst/>
              <a:gdLst/>
              <a:ahLst/>
              <a:cxnLst/>
              <a:rect r="r" b="b" t="t" l="l"/>
              <a:pathLst>
                <a:path h="723900" w="723900">
                  <a:moveTo>
                    <a:pt x="0" y="0"/>
                  </a:moveTo>
                  <a:lnTo>
                    <a:pt x="723900" y="0"/>
                  </a:lnTo>
                  <a:lnTo>
                    <a:pt x="723900" y="723900"/>
                  </a:lnTo>
                  <a:lnTo>
                    <a:pt x="0" y="723900"/>
                  </a:lnTo>
                  <a:lnTo>
                    <a:pt x="0" y="0"/>
                  </a:lnTo>
                  <a:close/>
                </a:path>
              </a:pathLst>
            </a:custGeom>
            <a:blipFill>
              <a:blip r:embed="rId10"/>
              <a:stretch>
                <a:fillRect l="0" t="0" r="-2631" b="0"/>
              </a:stretch>
            </a:blipFill>
          </p:spPr>
        </p:sp>
      </p:grpSp>
      <p:grpSp>
        <p:nvGrpSpPr>
          <p:cNvPr name="Group 16" id="16"/>
          <p:cNvGrpSpPr/>
          <p:nvPr/>
        </p:nvGrpSpPr>
        <p:grpSpPr>
          <a:xfrm rot="0">
            <a:off x="6742324" y="4043362"/>
            <a:ext cx="614362" cy="542925"/>
            <a:chOff x="0" y="0"/>
            <a:chExt cx="819150" cy="723900"/>
          </a:xfrm>
        </p:grpSpPr>
        <p:sp>
          <p:nvSpPr>
            <p:cNvPr name="Freeform 17" id="17" descr="image.png"/>
            <p:cNvSpPr/>
            <p:nvPr/>
          </p:nvSpPr>
          <p:spPr>
            <a:xfrm flipH="false" flipV="false" rot="0">
              <a:off x="0" y="0"/>
              <a:ext cx="819150" cy="723900"/>
            </a:xfrm>
            <a:custGeom>
              <a:avLst/>
              <a:gdLst/>
              <a:ahLst/>
              <a:cxnLst/>
              <a:rect r="r" b="b" t="t" l="l"/>
              <a:pathLst>
                <a:path h="723900" w="819150">
                  <a:moveTo>
                    <a:pt x="0" y="0"/>
                  </a:moveTo>
                  <a:lnTo>
                    <a:pt x="819150" y="0"/>
                  </a:lnTo>
                  <a:lnTo>
                    <a:pt x="819150" y="723900"/>
                  </a:lnTo>
                  <a:lnTo>
                    <a:pt x="0" y="723900"/>
                  </a:lnTo>
                  <a:lnTo>
                    <a:pt x="0" y="0"/>
                  </a:lnTo>
                  <a:close/>
                </a:path>
              </a:pathLst>
            </a:custGeom>
            <a:blipFill>
              <a:blip r:embed="rId11"/>
              <a:stretch>
                <a:fillRect l="0" t="0" r="-2325" b="0"/>
              </a:stretch>
            </a:blipFill>
          </p:spPr>
        </p:sp>
      </p:grpSp>
      <p:grpSp>
        <p:nvGrpSpPr>
          <p:cNvPr name="Group 18" id="18"/>
          <p:cNvGrpSpPr/>
          <p:nvPr/>
        </p:nvGrpSpPr>
        <p:grpSpPr>
          <a:xfrm rot="0">
            <a:off x="10953155" y="4043362"/>
            <a:ext cx="471488" cy="542925"/>
            <a:chOff x="0" y="0"/>
            <a:chExt cx="628650" cy="723900"/>
          </a:xfrm>
        </p:grpSpPr>
        <p:sp>
          <p:nvSpPr>
            <p:cNvPr name="Freeform 19" id="19" descr="image.png"/>
            <p:cNvSpPr/>
            <p:nvPr/>
          </p:nvSpPr>
          <p:spPr>
            <a:xfrm flipH="false" flipV="false" rot="0">
              <a:off x="0" y="0"/>
              <a:ext cx="628650" cy="723900"/>
            </a:xfrm>
            <a:custGeom>
              <a:avLst/>
              <a:gdLst/>
              <a:ahLst/>
              <a:cxnLst/>
              <a:rect r="r" b="b" t="t" l="l"/>
              <a:pathLst>
                <a:path h="723900" w="628650">
                  <a:moveTo>
                    <a:pt x="0" y="0"/>
                  </a:moveTo>
                  <a:lnTo>
                    <a:pt x="628650" y="0"/>
                  </a:lnTo>
                  <a:lnTo>
                    <a:pt x="628650" y="723900"/>
                  </a:lnTo>
                  <a:lnTo>
                    <a:pt x="0" y="723900"/>
                  </a:lnTo>
                  <a:lnTo>
                    <a:pt x="0" y="0"/>
                  </a:lnTo>
                  <a:close/>
                </a:path>
              </a:pathLst>
            </a:custGeom>
            <a:blipFill>
              <a:blip r:embed="rId12"/>
              <a:stretch>
                <a:fillRect l="0" t="0" r="-3030" b="0"/>
              </a:stretch>
            </a:blipFill>
          </p:spPr>
        </p:sp>
      </p:grpSp>
      <p:grpSp>
        <p:nvGrpSpPr>
          <p:cNvPr name="Group 20" id="20"/>
          <p:cNvGrpSpPr/>
          <p:nvPr/>
        </p:nvGrpSpPr>
        <p:grpSpPr>
          <a:xfrm rot="0">
            <a:off x="15108846" y="4043362"/>
            <a:ext cx="471488" cy="542925"/>
            <a:chOff x="0" y="0"/>
            <a:chExt cx="628650" cy="723900"/>
          </a:xfrm>
        </p:grpSpPr>
        <p:sp>
          <p:nvSpPr>
            <p:cNvPr name="Freeform 21" id="21" descr="image.png"/>
            <p:cNvSpPr/>
            <p:nvPr/>
          </p:nvSpPr>
          <p:spPr>
            <a:xfrm flipH="false" flipV="false" rot="0">
              <a:off x="0" y="0"/>
              <a:ext cx="628650" cy="723900"/>
            </a:xfrm>
            <a:custGeom>
              <a:avLst/>
              <a:gdLst/>
              <a:ahLst/>
              <a:cxnLst/>
              <a:rect r="r" b="b" t="t" l="l"/>
              <a:pathLst>
                <a:path h="723900" w="628650">
                  <a:moveTo>
                    <a:pt x="0" y="0"/>
                  </a:moveTo>
                  <a:lnTo>
                    <a:pt x="628650" y="0"/>
                  </a:lnTo>
                  <a:lnTo>
                    <a:pt x="628650" y="723900"/>
                  </a:lnTo>
                  <a:lnTo>
                    <a:pt x="0" y="723900"/>
                  </a:lnTo>
                  <a:lnTo>
                    <a:pt x="0" y="0"/>
                  </a:lnTo>
                  <a:close/>
                </a:path>
              </a:pathLst>
            </a:custGeom>
            <a:blipFill>
              <a:blip r:embed="rId13"/>
              <a:stretch>
                <a:fillRect l="0" t="0" r="-3030" b="0"/>
              </a:stretch>
            </a:blipFill>
          </p:spPr>
        </p:sp>
      </p:grpSp>
      <p:grpSp>
        <p:nvGrpSpPr>
          <p:cNvPr name="Group 22" id="22"/>
          <p:cNvGrpSpPr/>
          <p:nvPr/>
        </p:nvGrpSpPr>
        <p:grpSpPr>
          <a:xfrm rot="0">
            <a:off x="1143000" y="1914525"/>
            <a:ext cx="16002000" cy="14288"/>
            <a:chOff x="0" y="0"/>
            <a:chExt cx="21336000" cy="19050"/>
          </a:xfrm>
        </p:grpSpPr>
        <p:sp>
          <p:nvSpPr>
            <p:cNvPr name="Freeform 23" id="23"/>
            <p:cNvSpPr/>
            <p:nvPr/>
          </p:nvSpPr>
          <p:spPr>
            <a:xfrm flipH="false" flipV="false" rot="0">
              <a:off x="0" y="0"/>
              <a:ext cx="21336000" cy="19050"/>
            </a:xfrm>
            <a:custGeom>
              <a:avLst/>
              <a:gdLst/>
              <a:ahLst/>
              <a:cxnLst/>
              <a:rect r="r" b="b" t="t" l="l"/>
              <a:pathLst>
                <a:path h="19050" w="21336000">
                  <a:moveTo>
                    <a:pt x="0" y="0"/>
                  </a:moveTo>
                  <a:lnTo>
                    <a:pt x="21336000" y="0"/>
                  </a:lnTo>
                  <a:lnTo>
                    <a:pt x="21336000" y="19050"/>
                  </a:lnTo>
                  <a:lnTo>
                    <a:pt x="0" y="19050"/>
                  </a:lnTo>
                  <a:close/>
                </a:path>
              </a:pathLst>
            </a:custGeom>
            <a:solidFill>
              <a:srgbClr val="C5A059"/>
            </a:solidFill>
          </p:spPr>
        </p:sp>
      </p:grpSp>
      <p:sp>
        <p:nvSpPr>
          <p:cNvPr name="TextBox 24" id="24"/>
          <p:cNvSpPr txBox="true"/>
          <p:nvPr/>
        </p:nvSpPr>
        <p:spPr>
          <a:xfrm rot="0">
            <a:off x="1424730" y="4914900"/>
            <a:ext cx="3169148" cy="571500"/>
          </a:xfrm>
          <a:prstGeom prst="rect">
            <a:avLst/>
          </a:prstGeom>
        </p:spPr>
        <p:txBody>
          <a:bodyPr anchor="t" rtlCol="false" tIns="0" lIns="0" bIns="0" rIns="0">
            <a:spAutoFit/>
          </a:bodyPr>
          <a:lstStyle/>
          <a:p>
            <a:pPr algn="ctr">
              <a:lnSpc>
                <a:spcPts val="4050"/>
              </a:lnSpc>
            </a:pPr>
            <a:r>
              <a:rPr lang="en-US" b="true" sz="3375">
                <a:solidFill>
                  <a:srgbClr val="3C3C3B"/>
                </a:solidFill>
                <a:latin typeface="Playfair Display Bold"/>
                <a:ea typeface="Playfair Display Bold"/>
                <a:cs typeface="Playfair Display Bold"/>
                <a:sym typeface="Playfair Display Bold"/>
              </a:rPr>
              <a:t>Coaching</a:t>
            </a:r>
          </a:p>
        </p:txBody>
      </p:sp>
      <p:sp>
        <p:nvSpPr>
          <p:cNvPr name="TextBox 25" id="25"/>
          <p:cNvSpPr txBox="true"/>
          <p:nvPr/>
        </p:nvSpPr>
        <p:spPr>
          <a:xfrm rot="0">
            <a:off x="1500188" y="5795744"/>
            <a:ext cx="3018234" cy="1076325"/>
          </a:xfrm>
          <a:prstGeom prst="rect">
            <a:avLst/>
          </a:prstGeom>
        </p:spPr>
        <p:txBody>
          <a:bodyPr anchor="t" rtlCol="false" tIns="0" lIns="0" bIns="0" rIns="0">
            <a:spAutoFit/>
          </a:bodyPr>
          <a:lstStyle/>
          <a:p>
            <a:pPr algn="ctr">
              <a:lnSpc>
                <a:spcPts val="4320"/>
              </a:lnSpc>
            </a:pPr>
            <a:r>
              <a:rPr lang="en-US" sz="2250">
                <a:solidFill>
                  <a:srgbClr val="6B6B69"/>
                </a:solidFill>
                <a:latin typeface="Montserrat"/>
                <a:ea typeface="Montserrat"/>
                <a:cs typeface="Montserrat"/>
                <a:sym typeface="Montserrat"/>
              </a:rPr>
              <a:t>Mentale Strategien &amp; Entwicklung.</a:t>
            </a:r>
          </a:p>
        </p:txBody>
      </p:sp>
      <p:sp>
        <p:nvSpPr>
          <p:cNvPr name="TextBox 26" id="26"/>
          <p:cNvSpPr txBox="true"/>
          <p:nvPr/>
        </p:nvSpPr>
        <p:spPr>
          <a:xfrm rot="0">
            <a:off x="5373662" y="4986228"/>
            <a:ext cx="3169148" cy="571500"/>
          </a:xfrm>
          <a:prstGeom prst="rect">
            <a:avLst/>
          </a:prstGeom>
        </p:spPr>
        <p:txBody>
          <a:bodyPr anchor="t" rtlCol="false" tIns="0" lIns="0" bIns="0" rIns="0">
            <a:spAutoFit/>
          </a:bodyPr>
          <a:lstStyle/>
          <a:p>
            <a:pPr algn="ctr">
              <a:lnSpc>
                <a:spcPts val="4050"/>
              </a:lnSpc>
            </a:pPr>
            <a:r>
              <a:rPr lang="en-US" b="true" sz="3375">
                <a:solidFill>
                  <a:srgbClr val="3C3C3B"/>
                </a:solidFill>
                <a:latin typeface="Playfair Display Bold"/>
                <a:ea typeface="Playfair Display Bold"/>
                <a:cs typeface="Playfair Display Bold"/>
                <a:sym typeface="Playfair Display Bold"/>
              </a:rPr>
              <a:t>Hypnose</a:t>
            </a:r>
          </a:p>
        </p:txBody>
      </p:sp>
      <p:sp>
        <p:nvSpPr>
          <p:cNvPr name="TextBox 27" id="27"/>
          <p:cNvSpPr txBox="true"/>
          <p:nvPr/>
        </p:nvSpPr>
        <p:spPr>
          <a:xfrm rot="0">
            <a:off x="5624327" y="5795744"/>
            <a:ext cx="3018234" cy="1042035"/>
          </a:xfrm>
          <a:prstGeom prst="rect">
            <a:avLst/>
          </a:prstGeom>
        </p:spPr>
        <p:txBody>
          <a:bodyPr anchor="t" rtlCol="false" tIns="0" lIns="0" bIns="0" rIns="0">
            <a:spAutoFit/>
          </a:bodyPr>
          <a:lstStyle/>
          <a:p>
            <a:pPr algn="ctr">
              <a:lnSpc>
                <a:spcPts val="4320"/>
              </a:lnSpc>
            </a:pPr>
            <a:r>
              <a:rPr lang="en-US" sz="2250">
                <a:solidFill>
                  <a:srgbClr val="6B6B69"/>
                </a:solidFill>
                <a:latin typeface="Montserrat"/>
                <a:ea typeface="Montserrat"/>
                <a:cs typeface="Montserrat"/>
                <a:sym typeface="Montserrat"/>
              </a:rPr>
              <a:t>Unterbewusste Blockaden lösen.</a:t>
            </a:r>
          </a:p>
        </p:txBody>
      </p:sp>
      <p:sp>
        <p:nvSpPr>
          <p:cNvPr name="TextBox 28" id="28"/>
          <p:cNvSpPr txBox="true"/>
          <p:nvPr/>
        </p:nvSpPr>
        <p:spPr>
          <a:xfrm rot="0">
            <a:off x="9544050" y="5066109"/>
            <a:ext cx="3169148" cy="571500"/>
          </a:xfrm>
          <a:prstGeom prst="rect">
            <a:avLst/>
          </a:prstGeom>
        </p:spPr>
        <p:txBody>
          <a:bodyPr anchor="t" rtlCol="false" tIns="0" lIns="0" bIns="0" rIns="0">
            <a:spAutoFit/>
          </a:bodyPr>
          <a:lstStyle/>
          <a:p>
            <a:pPr algn="ctr">
              <a:lnSpc>
                <a:spcPts val="4050"/>
              </a:lnSpc>
            </a:pPr>
            <a:r>
              <a:rPr lang="en-US" b="true" sz="3375">
                <a:solidFill>
                  <a:srgbClr val="3C3C3B"/>
                </a:solidFill>
                <a:latin typeface="Playfair Display Bold"/>
                <a:ea typeface="Playfair Display Bold"/>
                <a:cs typeface="Playfair Display Bold"/>
                <a:sym typeface="Playfair Display Bold"/>
              </a:rPr>
              <a:t>Ernährung</a:t>
            </a:r>
          </a:p>
        </p:txBody>
      </p:sp>
      <p:sp>
        <p:nvSpPr>
          <p:cNvPr name="TextBox 29" id="29"/>
          <p:cNvSpPr txBox="true"/>
          <p:nvPr/>
        </p:nvSpPr>
        <p:spPr>
          <a:xfrm rot="0">
            <a:off x="9694964" y="5795744"/>
            <a:ext cx="3018234" cy="1076325"/>
          </a:xfrm>
          <a:prstGeom prst="rect">
            <a:avLst/>
          </a:prstGeom>
        </p:spPr>
        <p:txBody>
          <a:bodyPr anchor="t" rtlCol="false" tIns="0" lIns="0" bIns="0" rIns="0">
            <a:spAutoFit/>
          </a:bodyPr>
          <a:lstStyle/>
          <a:p>
            <a:pPr algn="ctr">
              <a:lnSpc>
                <a:spcPts val="4320"/>
              </a:lnSpc>
            </a:pPr>
            <a:r>
              <a:rPr lang="en-US" sz="2250">
                <a:solidFill>
                  <a:srgbClr val="6B6B69"/>
                </a:solidFill>
                <a:latin typeface="Montserrat"/>
                <a:ea typeface="Montserrat"/>
                <a:cs typeface="Montserrat"/>
                <a:sym typeface="Montserrat"/>
              </a:rPr>
              <a:t>Körperliche Vitalstoff-Basis.</a:t>
            </a:r>
          </a:p>
        </p:txBody>
      </p:sp>
      <p:sp>
        <p:nvSpPr>
          <p:cNvPr name="TextBox 30" id="30"/>
          <p:cNvSpPr txBox="true"/>
          <p:nvPr/>
        </p:nvSpPr>
        <p:spPr>
          <a:xfrm rot="0">
            <a:off x="13708671" y="5143500"/>
            <a:ext cx="3169148" cy="571500"/>
          </a:xfrm>
          <a:prstGeom prst="rect">
            <a:avLst/>
          </a:prstGeom>
        </p:spPr>
        <p:txBody>
          <a:bodyPr anchor="t" rtlCol="false" tIns="0" lIns="0" bIns="0" rIns="0">
            <a:spAutoFit/>
          </a:bodyPr>
          <a:lstStyle/>
          <a:p>
            <a:pPr algn="ctr">
              <a:lnSpc>
                <a:spcPts val="4050"/>
              </a:lnSpc>
            </a:pPr>
            <a:r>
              <a:rPr lang="en-US" b="true" sz="3375">
                <a:solidFill>
                  <a:srgbClr val="3C3C3B"/>
                </a:solidFill>
                <a:latin typeface="Playfair Display Bold"/>
                <a:ea typeface="Playfair Display Bold"/>
                <a:cs typeface="Playfair Display Bold"/>
                <a:sym typeface="Playfair Display Bold"/>
              </a:rPr>
              <a:t>Bewegung</a:t>
            </a:r>
          </a:p>
        </p:txBody>
      </p:sp>
      <p:sp>
        <p:nvSpPr>
          <p:cNvPr name="TextBox 31" id="31"/>
          <p:cNvSpPr txBox="true"/>
          <p:nvPr/>
        </p:nvSpPr>
        <p:spPr>
          <a:xfrm rot="0">
            <a:off x="13835472" y="5795744"/>
            <a:ext cx="3018234" cy="1076325"/>
          </a:xfrm>
          <a:prstGeom prst="rect">
            <a:avLst/>
          </a:prstGeom>
        </p:spPr>
        <p:txBody>
          <a:bodyPr anchor="t" rtlCol="false" tIns="0" lIns="0" bIns="0" rIns="0">
            <a:spAutoFit/>
          </a:bodyPr>
          <a:lstStyle/>
          <a:p>
            <a:pPr algn="ctr">
              <a:lnSpc>
                <a:spcPts val="4320"/>
              </a:lnSpc>
            </a:pPr>
            <a:r>
              <a:rPr lang="en-US" sz="2250">
                <a:solidFill>
                  <a:srgbClr val="6B6B69"/>
                </a:solidFill>
                <a:latin typeface="Montserrat"/>
                <a:ea typeface="Montserrat"/>
                <a:cs typeface="Montserrat"/>
                <a:sym typeface="Montserrat"/>
              </a:rPr>
              <a:t>Physiologische Balance.</a:t>
            </a:r>
          </a:p>
        </p:txBody>
      </p:sp>
      <p:sp>
        <p:nvSpPr>
          <p:cNvPr name="TextBox 32" id="32"/>
          <p:cNvSpPr txBox="true"/>
          <p:nvPr/>
        </p:nvSpPr>
        <p:spPr>
          <a:xfrm rot="0">
            <a:off x="1143000" y="857250"/>
            <a:ext cx="16802100" cy="752475"/>
          </a:xfrm>
          <a:prstGeom prst="rect">
            <a:avLst/>
          </a:prstGeom>
        </p:spPr>
        <p:txBody>
          <a:bodyPr anchor="t" rtlCol="false" tIns="0" lIns="0" bIns="0" rIns="0">
            <a:spAutoFit/>
          </a:bodyPr>
          <a:lstStyle/>
          <a:p>
            <a:pPr algn="l">
              <a:lnSpc>
                <a:spcPts val="5940"/>
              </a:lnSpc>
            </a:pPr>
            <a:r>
              <a:rPr lang="en-US" sz="4950">
                <a:solidFill>
                  <a:srgbClr val="C5A059"/>
                </a:solidFill>
                <a:latin typeface="Playfair Display"/>
                <a:ea typeface="Playfair Display"/>
                <a:cs typeface="Playfair Display"/>
                <a:sym typeface="Playfair Display"/>
              </a:rPr>
              <a:t>Vier </a:t>
            </a:r>
            <a:r>
              <a:rPr lang="en-US" sz="4950">
                <a:solidFill>
                  <a:srgbClr val="C5A059"/>
                </a:solidFill>
                <a:latin typeface="Playfair Display"/>
                <a:ea typeface="Playfair Display"/>
                <a:cs typeface="Playfair Display"/>
                <a:sym typeface="Playfair Display"/>
              </a:rPr>
              <a:t>Säulen der Arbeit</a:t>
            </a:r>
          </a:p>
        </p:txBody>
      </p:sp>
      <p:sp>
        <p:nvSpPr>
          <p:cNvPr name="TextBox 33" id="33"/>
          <p:cNvSpPr txBox="true"/>
          <p:nvPr/>
        </p:nvSpPr>
        <p:spPr>
          <a:xfrm rot="0">
            <a:off x="286755" y="7491413"/>
            <a:ext cx="17930813" cy="1550522"/>
          </a:xfrm>
          <a:prstGeom prst="rect">
            <a:avLst/>
          </a:prstGeom>
        </p:spPr>
        <p:txBody>
          <a:bodyPr anchor="t" rtlCol="false" tIns="0" lIns="0" bIns="0" rIns="0">
            <a:spAutoFit/>
          </a:bodyPr>
          <a:lstStyle/>
          <a:p>
            <a:pPr algn="ctr">
              <a:lnSpc>
                <a:spcPts val="3138"/>
              </a:lnSpc>
            </a:pPr>
            <a:r>
              <a:rPr lang="en-US" sz="2164">
                <a:solidFill>
                  <a:srgbClr val="794722"/>
                </a:solidFill>
                <a:latin typeface="Montserrat"/>
                <a:ea typeface="Montserrat"/>
                <a:cs typeface="Montserrat"/>
                <a:sym typeface="Montserrat"/>
              </a:rPr>
              <a:t>Als Heilpraktikeri</a:t>
            </a:r>
            <a:r>
              <a:rPr lang="en-US" sz="2164">
                <a:solidFill>
                  <a:srgbClr val="794722"/>
                </a:solidFill>
                <a:latin typeface="Montserrat"/>
                <a:ea typeface="Montserrat"/>
                <a:cs typeface="Montserrat"/>
                <a:sym typeface="Montserrat"/>
              </a:rPr>
              <a:t>n-Anwärterin biete ich ergänzend zu Coaching und Hypnose eine “ganzheitliche Unterstützung” im Bereich Vitalstoffe und Hormonbalance an. </a:t>
            </a:r>
          </a:p>
          <a:p>
            <a:pPr algn="ctr">
              <a:lnSpc>
                <a:spcPts val="3138"/>
              </a:lnSpc>
            </a:pPr>
            <a:r>
              <a:rPr lang="en-US" sz="2164">
                <a:solidFill>
                  <a:srgbClr val="794722"/>
                </a:solidFill>
                <a:latin typeface="Montserrat"/>
                <a:ea typeface="Montserrat"/>
                <a:cs typeface="Montserrat"/>
                <a:sym typeface="Montserrat"/>
              </a:rPr>
              <a:t>Ich berate Sie beratend und präventiv, um körperliche Zusammenhänge verständlich zu machen und Ihnen konkrete Impulse für Ihre Gesundheitsvorsorge an die Hand zu geben.“</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DF7F2"/>
        </a:solidFill>
      </p:bgPr>
    </p:bg>
    <p:spTree>
      <p:nvGrpSpPr>
        <p:cNvPr id="1" name=""/>
        <p:cNvGrpSpPr/>
        <p:nvPr/>
      </p:nvGrpSpPr>
      <p:grpSpPr>
        <a:xfrm>
          <a:off x="0" y="0"/>
          <a:ext cx="0" cy="0"/>
          <a:chOff x="0" y="0"/>
          <a:chExt cx="0" cy="0"/>
        </a:xfrm>
      </p:grpSpPr>
      <p:grpSp>
        <p:nvGrpSpPr>
          <p:cNvPr name="Group 2" id="2"/>
          <p:cNvGrpSpPr/>
          <p:nvPr/>
        </p:nvGrpSpPr>
        <p:grpSpPr>
          <a:xfrm rot="0">
            <a:off x="9862404" y="2977344"/>
            <a:ext cx="7701848" cy="4332303"/>
            <a:chOff x="0" y="0"/>
            <a:chExt cx="10269131" cy="5776404"/>
          </a:xfrm>
        </p:grpSpPr>
        <p:sp>
          <p:nvSpPr>
            <p:cNvPr name="Freeform 3" id="3"/>
            <p:cNvSpPr/>
            <p:nvPr/>
          </p:nvSpPr>
          <p:spPr>
            <a:xfrm flipH="false" flipV="false" rot="0">
              <a:off x="0" y="0"/>
              <a:ext cx="10269093" cy="5776341"/>
            </a:xfrm>
            <a:custGeom>
              <a:avLst/>
              <a:gdLst/>
              <a:ahLst/>
              <a:cxnLst/>
              <a:rect r="r" b="b" t="t" l="l"/>
              <a:pathLst>
                <a:path h="5776341" w="10269093">
                  <a:moveTo>
                    <a:pt x="0" y="0"/>
                  </a:moveTo>
                  <a:lnTo>
                    <a:pt x="10269093" y="0"/>
                  </a:lnTo>
                  <a:lnTo>
                    <a:pt x="10269093" y="5776341"/>
                  </a:lnTo>
                  <a:lnTo>
                    <a:pt x="0" y="5776341"/>
                  </a:lnTo>
                  <a:lnTo>
                    <a:pt x="0" y="0"/>
                  </a:lnTo>
                  <a:close/>
                </a:path>
              </a:pathLst>
            </a:custGeom>
            <a:blipFill>
              <a:blip r:embed="rId3">
                <a:alphaModFix amt="70000"/>
              </a:blip>
              <a:stretch>
                <a:fillRect l="0" t="-38371" r="0" b="-38372"/>
              </a:stretch>
            </a:blipFill>
          </p:spPr>
        </p:sp>
      </p:grpSp>
      <p:sp>
        <p:nvSpPr>
          <p:cNvPr name="TextBox 4" id="4"/>
          <p:cNvSpPr txBox="true"/>
          <p:nvPr/>
        </p:nvSpPr>
        <p:spPr>
          <a:xfrm rot="0">
            <a:off x="1143000" y="2686050"/>
            <a:ext cx="7200900" cy="842962"/>
          </a:xfrm>
          <a:prstGeom prst="rect">
            <a:avLst/>
          </a:prstGeom>
        </p:spPr>
        <p:txBody>
          <a:bodyPr anchor="t" rtlCol="false" tIns="0" lIns="0" bIns="0" rIns="0">
            <a:spAutoFit/>
          </a:bodyPr>
          <a:lstStyle/>
          <a:p>
            <a:pPr algn="l">
              <a:lnSpc>
                <a:spcPts val="5940"/>
              </a:lnSpc>
            </a:pPr>
            <a:r>
              <a:rPr lang="en-US" sz="4950">
                <a:solidFill>
                  <a:srgbClr val="C5A059"/>
                </a:solidFill>
                <a:latin typeface="Playfair Display"/>
                <a:ea typeface="Playfair Display"/>
                <a:cs typeface="Playfair Display"/>
                <a:sym typeface="Playfair Display"/>
              </a:rPr>
              <a:t>Ursachen finden</a:t>
            </a:r>
          </a:p>
        </p:txBody>
      </p:sp>
      <p:sp>
        <p:nvSpPr>
          <p:cNvPr name="TextBox 5" id="5"/>
          <p:cNvSpPr txBox="true"/>
          <p:nvPr/>
        </p:nvSpPr>
        <p:spPr>
          <a:xfrm rot="0">
            <a:off x="1143000" y="4100512"/>
            <a:ext cx="7200900" cy="571500"/>
          </a:xfrm>
          <a:prstGeom prst="rect">
            <a:avLst/>
          </a:prstGeom>
        </p:spPr>
        <p:txBody>
          <a:bodyPr anchor="t" rtlCol="false" tIns="0" lIns="0" bIns="0" rIns="0">
            <a:spAutoFit/>
          </a:bodyPr>
          <a:lstStyle/>
          <a:p>
            <a:pPr algn="l">
              <a:lnSpc>
                <a:spcPts val="4050"/>
              </a:lnSpc>
            </a:pPr>
            <a:r>
              <a:rPr lang="en-US" b="true" sz="3375">
                <a:solidFill>
                  <a:srgbClr val="3C3C3B"/>
                </a:solidFill>
                <a:latin typeface="Playfair Display Bold"/>
                <a:ea typeface="Playfair Display Bold"/>
                <a:cs typeface="Playfair Display Bold"/>
                <a:sym typeface="Playfair Display Bold"/>
              </a:rPr>
              <a:t>Die Lebensschule</a:t>
            </a:r>
          </a:p>
        </p:txBody>
      </p:sp>
      <p:sp>
        <p:nvSpPr>
          <p:cNvPr name="TextBox 6" id="6"/>
          <p:cNvSpPr txBox="true"/>
          <p:nvPr/>
        </p:nvSpPr>
        <p:spPr>
          <a:xfrm rot="0">
            <a:off x="1143000" y="4724400"/>
            <a:ext cx="6858000" cy="1533525"/>
          </a:xfrm>
          <a:prstGeom prst="rect">
            <a:avLst/>
          </a:prstGeom>
        </p:spPr>
        <p:txBody>
          <a:bodyPr anchor="t" rtlCol="false" tIns="0" lIns="0" bIns="0" rIns="0">
            <a:spAutoFit/>
          </a:bodyPr>
          <a:lstStyle/>
          <a:p>
            <a:pPr algn="l">
              <a:lnSpc>
                <a:spcPts val="4320"/>
              </a:lnSpc>
            </a:pPr>
            <a:r>
              <a:rPr lang="en-US" sz="2250">
                <a:solidFill>
                  <a:srgbClr val="6B6B69"/>
                </a:solidFill>
                <a:latin typeface="Montserrat"/>
                <a:ea typeface="Montserrat"/>
                <a:cs typeface="Montserrat"/>
                <a:sym typeface="Montserrat"/>
              </a:rPr>
              <a:t>Geprägt durch die Lebensschule von </a:t>
            </a:r>
            <a:r>
              <a:rPr lang="en-US" b="true" sz="2250">
                <a:solidFill>
                  <a:srgbClr val="6B6B69"/>
                </a:solidFill>
                <a:latin typeface="Montserrat Bold"/>
                <a:ea typeface="Montserrat Bold"/>
                <a:cs typeface="Montserrat Bold"/>
                <a:sym typeface="Montserrat Bold"/>
              </a:rPr>
              <a:t>Dieter Lange</a:t>
            </a:r>
            <a:r>
              <a:rPr lang="en-US" sz="2250">
                <a:solidFill>
                  <a:srgbClr val="6B6B69"/>
                </a:solidFill>
                <a:latin typeface="Montserrat"/>
                <a:ea typeface="Montserrat"/>
                <a:cs typeface="Montserrat"/>
                <a:sym typeface="Montserrat"/>
              </a:rPr>
              <a:t> verfüge ich über ein tiefes Verständnis menschlicher Funktionsweisen.</a:t>
            </a:r>
          </a:p>
        </p:txBody>
      </p:sp>
      <p:sp>
        <p:nvSpPr>
          <p:cNvPr name="TextBox 7" id="7"/>
          <p:cNvSpPr txBox="true"/>
          <p:nvPr/>
        </p:nvSpPr>
        <p:spPr>
          <a:xfrm rot="0">
            <a:off x="1143000" y="6310313"/>
            <a:ext cx="6858000" cy="1076325"/>
          </a:xfrm>
          <a:prstGeom prst="rect">
            <a:avLst/>
          </a:prstGeom>
        </p:spPr>
        <p:txBody>
          <a:bodyPr anchor="t" rtlCol="false" tIns="0" lIns="0" bIns="0" rIns="0">
            <a:spAutoFit/>
          </a:bodyPr>
          <a:lstStyle/>
          <a:p>
            <a:pPr algn="l">
              <a:lnSpc>
                <a:spcPts val="4320"/>
              </a:lnSpc>
            </a:pPr>
            <a:r>
              <a:rPr lang="en-US" sz="2250">
                <a:solidFill>
                  <a:srgbClr val="6B6B69"/>
                </a:solidFill>
                <a:latin typeface="Montserrat"/>
                <a:ea typeface="Montserrat"/>
                <a:cs typeface="Montserrat"/>
                <a:sym typeface="Montserrat"/>
              </a:rPr>
              <a:t>Mit </a:t>
            </a:r>
            <a:r>
              <a:rPr lang="en-US" b="true" sz="2250">
                <a:solidFill>
                  <a:srgbClr val="6B6B69"/>
                </a:solidFill>
                <a:latin typeface="Montserrat Bold"/>
                <a:ea typeface="Montserrat Bold"/>
                <a:cs typeface="Montserrat Bold"/>
                <a:sym typeface="Montserrat Bold"/>
              </a:rPr>
              <a:t>Regressionsarbeit</a:t>
            </a:r>
            <a:r>
              <a:rPr lang="en-US" sz="2250">
                <a:solidFill>
                  <a:srgbClr val="6B6B69"/>
                </a:solidFill>
                <a:latin typeface="Montserrat"/>
                <a:ea typeface="Montserrat"/>
                <a:cs typeface="Montserrat"/>
                <a:sym typeface="Montserrat"/>
              </a:rPr>
              <a:t> erkennen wir Ursachen schnell und lösen sie direkt an der Wurzel.</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DAHJcs2d3u4</dc:identifier>
  <dcterms:modified xsi:type="dcterms:W3CDTF">2011-08-01T06:04:30Z</dcterms:modified>
  <cp:revision>1</cp:revision>
  <dc:title>Praxis Exposé Johanna Coach(1).pptx</dc:title>
</cp:coreProperties>
</file>